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75" r:id="rId4"/>
  </p:sldMasterIdLst>
  <p:notesMasterIdLst>
    <p:notesMasterId r:id="rId24"/>
  </p:notesMasterIdLst>
  <p:handoutMasterIdLst>
    <p:handoutMasterId r:id="rId25"/>
  </p:handoutMasterIdLst>
  <p:sldIdLst>
    <p:sldId id="256" r:id="rId5"/>
    <p:sldId id="276" r:id="rId6"/>
    <p:sldId id="277" r:id="rId7"/>
    <p:sldId id="278" r:id="rId8"/>
    <p:sldId id="279" r:id="rId9"/>
    <p:sldId id="285" r:id="rId10"/>
    <p:sldId id="296" r:id="rId11"/>
    <p:sldId id="305" r:id="rId12"/>
    <p:sldId id="297" r:id="rId13"/>
    <p:sldId id="298" r:id="rId14"/>
    <p:sldId id="299" r:id="rId15"/>
    <p:sldId id="300" r:id="rId16"/>
    <p:sldId id="306" r:id="rId17"/>
    <p:sldId id="301" r:id="rId18"/>
    <p:sldId id="302" r:id="rId19"/>
    <p:sldId id="282" r:id="rId20"/>
    <p:sldId id="283" r:id="rId21"/>
    <p:sldId id="307" r:id="rId22"/>
    <p:sldId id="268" r:id="rId23"/>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 id="4" name="Mark Short" initials="MS" lastIdx="3" clrIdx="4">
    <p:extLst>
      <p:ext uri="{19B8F6BF-5375-455C-9EA6-DF929625EA0E}">
        <p15:presenceInfo xmlns:p15="http://schemas.microsoft.com/office/powerpoint/2012/main" userId="S-1-5-21-2127521184-1604012920-1887927527-22875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23" autoAdjust="0"/>
    <p:restoredTop sz="83841" autoAdjust="0"/>
  </p:normalViewPr>
  <p:slideViewPr>
    <p:cSldViewPr>
      <p:cViewPr>
        <p:scale>
          <a:sx n="93" d="100"/>
          <a:sy n="93" d="100"/>
        </p:scale>
        <p:origin x="33" y="54"/>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showGuides="1">
      <p:cViewPr>
        <p:scale>
          <a:sx n="130" d="100"/>
          <a:sy n="130" d="100"/>
        </p:scale>
        <p:origin x="2922" y="-252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12/17/2019 8:54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2.jpg>
</file>

<file path=ppt/media/image3.pn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12/17/2019 8:52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D0596E5-6523-4DD8-A9ED-0418BD42519C}" type="datetime8">
              <a:rPr lang="en-US" smtClean="0"/>
              <a:t>12/17/2019 8:52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5255321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987131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a:t>* When you have a Premier Contract, you could use advisory cases (comes from your proactive hours)</a:t>
            </a:r>
          </a:p>
          <a:p>
            <a:endParaRPr lang="LID4096"/>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2829088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answer these yet. Bring these up now so that the students can think about their answers after we run through the rest of the modules.</a:t>
            </a:r>
          </a:p>
          <a:p>
            <a:endParaRPr lang="en-US" dirty="0"/>
          </a:p>
          <a:p>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8:54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1200089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D3E44BDE-2AB0-49D2-8E67-B5D3E7155170}" type="datetime8">
              <a:rPr lang="en-US" smtClean="0">
                <a:solidFill>
                  <a:prstClr val="black"/>
                </a:solidFill>
              </a:rPr>
              <a:t>12/17/2019 8:52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19</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0"/>
            <a:ext cx="12434704" cy="6994521"/>
          </a:xfrm>
          <a:prstGeom prst="rect">
            <a:avLst/>
          </a:prstGeom>
        </p:spPr>
      </p:pic>
      <p:sp>
        <p:nvSpPr>
          <p:cNvPr id="2" name="Rectangle 1"/>
          <p:cNvSpPr/>
          <p:nvPr userDrawn="1"/>
        </p:nvSpPr>
        <p:spPr bwMode="auto">
          <a:xfrm>
            <a:off x="274702" y="2119178"/>
            <a:ext cx="6400800"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320" y="2119177"/>
            <a:ext cx="6402388" cy="3664085"/>
          </a:xfrm>
          <a:noFill/>
        </p:spPr>
        <p:txBody>
          <a:bodyPr lIns="146304" tIns="91440" rIns="146304" bIns="91440" anchor="t" anchorCtr="0">
            <a:noAutofit/>
          </a:bodyPr>
          <a:lstStyle>
            <a:lvl1pPr>
              <a:defRPr sz="4000" spc="-100" baseline="0">
                <a:gradFill>
                  <a:gsLst>
                    <a:gs pos="57576">
                      <a:srgbClr val="FFFFFF"/>
                    </a:gs>
                    <a:gs pos="35000">
                      <a:srgbClr val="FFFFFF"/>
                    </a:gs>
                  </a:gsLst>
                  <a:lin ang="5400000" scaled="0"/>
                </a:gradFill>
                <a:latin typeface="+mj-lt"/>
              </a:defRPr>
            </a:lvl1pPr>
          </a:lstStyle>
          <a:p>
            <a:br>
              <a:rPr lang="en-US" sz="4000" dirty="0">
                <a:latin typeface="+mj-lt"/>
              </a:rPr>
            </a:br>
            <a:r>
              <a:rPr lang="en-US" sz="4000" dirty="0">
                <a:latin typeface="+mj-lt"/>
              </a:rPr>
              <a:t>&lt;&lt;Module Title&gt;&gt;</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479425"/>
            <a:ext cx="1828800" cy="391754"/>
          </a:xfrm>
          <a:prstGeom prst="rect">
            <a:avLst/>
          </a:prstGeom>
        </p:spPr>
      </p:pic>
      <p:sp>
        <p:nvSpPr>
          <p:cNvPr id="10" name="Text Placeholder 2"/>
          <p:cNvSpPr txBox="1">
            <a:spLocks/>
          </p:cNvSpPr>
          <p:nvPr userDrawn="1"/>
        </p:nvSpPr>
        <p:spPr bwMode="auto">
          <a:xfrm>
            <a:off x="278781" y="6240432"/>
            <a:ext cx="3017487" cy="548634"/>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Services</a:t>
            </a:r>
            <a:endParaRPr lang="en-US" sz="2400" dirty="0">
              <a:latin typeface="Segoe UI"/>
            </a:endParaRPr>
          </a:p>
        </p:txBody>
      </p:sp>
    </p:spTree>
    <p:extLst>
      <p:ext uri="{BB962C8B-B14F-4D97-AF65-F5344CB8AC3E}">
        <p14:creationId xmlns:p14="http://schemas.microsoft.com/office/powerpoint/2010/main" val="10801598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esson content V5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5" name="Picture Placeholder 4">
            <a:extLst>
              <a:ext uri="{FF2B5EF4-FFF2-40B4-BE49-F238E27FC236}">
                <a16:creationId xmlns:a16="http://schemas.microsoft.com/office/drawing/2014/main" id="{4C4CCE46-6C48-4C12-BA5E-A467C5ACBEEF}"/>
              </a:ext>
            </a:extLst>
          </p:cNvPr>
          <p:cNvSpPr>
            <a:spLocks noGrp="1"/>
          </p:cNvSpPr>
          <p:nvPr>
            <p:ph type="pic" sz="quarter" idx="11" hasCustomPrompt="1"/>
          </p:nvPr>
        </p:nvSpPr>
        <p:spPr>
          <a:xfrm>
            <a:off x="6218236" y="1212850"/>
            <a:ext cx="5943601" cy="5486398"/>
          </a:xfrm>
        </p:spPr>
        <p:txBody>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&lt;&lt;picture of topic&gt;&gt;</a:t>
            </a:r>
          </a:p>
          <a:p>
            <a:endParaRPr lang="en-US" dirty="0"/>
          </a:p>
        </p:txBody>
      </p:sp>
      <p:sp>
        <p:nvSpPr>
          <p:cNvPr id="6" name="Picture Placeholder 4">
            <a:extLst>
              <a:ext uri="{FF2B5EF4-FFF2-40B4-BE49-F238E27FC236}">
                <a16:creationId xmlns:a16="http://schemas.microsoft.com/office/drawing/2014/main" id="{C55733C9-C8F1-446E-9461-A87538003DB5}"/>
              </a:ext>
            </a:extLst>
          </p:cNvPr>
          <p:cNvSpPr>
            <a:spLocks noGrp="1"/>
          </p:cNvSpPr>
          <p:nvPr>
            <p:ph type="pic" sz="quarter" idx="12" hasCustomPrompt="1"/>
          </p:nvPr>
        </p:nvSpPr>
        <p:spPr>
          <a:xfrm>
            <a:off x="272269" y="1230954"/>
            <a:ext cx="5943601" cy="5486398"/>
          </a:xfrm>
        </p:spPr>
        <p:txBody>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&lt;&lt;picture of topic&gt;&gt;</a:t>
            </a:r>
          </a:p>
          <a:p>
            <a:endParaRPr lang="en-US" dirty="0"/>
          </a:p>
        </p:txBody>
      </p:sp>
    </p:spTree>
    <p:extLst>
      <p:ext uri="{BB962C8B-B14F-4D97-AF65-F5344CB8AC3E}">
        <p14:creationId xmlns:p14="http://schemas.microsoft.com/office/powerpoint/2010/main" val="1998394848"/>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Lesson content V5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6" name="Picture Placeholder 4">
            <a:extLst>
              <a:ext uri="{FF2B5EF4-FFF2-40B4-BE49-F238E27FC236}">
                <a16:creationId xmlns:a16="http://schemas.microsoft.com/office/drawing/2014/main" id="{C55733C9-C8F1-446E-9461-A87538003DB5}"/>
              </a:ext>
            </a:extLst>
          </p:cNvPr>
          <p:cNvSpPr>
            <a:spLocks noGrp="1"/>
          </p:cNvSpPr>
          <p:nvPr>
            <p:ph type="pic" sz="quarter" idx="12" hasCustomPrompt="1"/>
          </p:nvPr>
        </p:nvSpPr>
        <p:spPr>
          <a:xfrm>
            <a:off x="272269" y="1230954"/>
            <a:ext cx="11737168" cy="2774606"/>
          </a:xfr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3300">
                <a:latin typeface="Consolas" panose="020B0609020204030204" pitchFamily="49" charset="0"/>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&lt;&lt;For code&gt;&gt;</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This slide layout uses Consolas, a monotype font which is ideal for showing software code. </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endParaRPr lang="en-US" dirty="0"/>
          </a:p>
          <a:p>
            <a:endParaRPr lang="en-US" dirty="0"/>
          </a:p>
        </p:txBody>
      </p:sp>
    </p:spTree>
    <p:extLst>
      <p:ext uri="{BB962C8B-B14F-4D97-AF65-F5344CB8AC3E}">
        <p14:creationId xmlns:p14="http://schemas.microsoft.com/office/powerpoint/2010/main" val="358564412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s Slide">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3E498DD-12CF-43D7-92E4-4CB3CC81D1BA}"/>
              </a:ext>
            </a:extLst>
          </p:cNvPr>
          <p:cNvSpPr>
            <a:spLocks noGrp="1"/>
          </p:cNvSpPr>
          <p:nvPr>
            <p:ph type="title" hasCustomPrompt="1"/>
          </p:nvPr>
        </p:nvSpPr>
        <p:spPr>
          <a:xfrm>
            <a:off x="2331719" y="292607"/>
            <a:ext cx="3429320" cy="914400"/>
          </a:xfrm>
        </p:spPr>
        <p:txBody>
          <a:bodyPr>
            <a:spAutoFit/>
          </a:bodyPr>
          <a:lstStyle>
            <a:lvl1pPr>
              <a:defRPr/>
            </a:lvl1pPr>
          </a:lstStyle>
          <a:p>
            <a:r>
              <a:rPr lang="en-US" dirty="0"/>
              <a:t>&lt;&lt;Title&gt;&gt;</a:t>
            </a:r>
          </a:p>
        </p:txBody>
      </p:sp>
      <p:sp>
        <p:nvSpPr>
          <p:cNvPr id="19" name="Rectangle 18">
            <a:extLst>
              <a:ext uri="{FF2B5EF4-FFF2-40B4-BE49-F238E27FC236}">
                <a16:creationId xmlns:a16="http://schemas.microsoft.com/office/drawing/2014/main" id="{6E464225-8FF9-4E57-91AE-E635AF8F685F}"/>
              </a:ext>
            </a:extLst>
          </p:cNvPr>
          <p:cNvSpPr/>
          <p:nvPr userDrawn="1"/>
        </p:nvSpPr>
        <p:spPr>
          <a:xfrm>
            <a:off x="274319" y="292607"/>
            <a:ext cx="2057399" cy="923330"/>
          </a:xfrm>
          <a:prstGeom prst="rect">
            <a:avLst/>
          </a:prstGeom>
        </p:spPr>
        <p:txBody>
          <a:bodyPr wrap="square" lIns="146304" tIns="91440" rIns="146304" bIns="91440">
            <a:spAutoFit/>
          </a:bodyPr>
          <a:lstStyle/>
          <a:p>
            <a:pPr lvl="0"/>
            <a:r>
              <a:rPr lang="en-US" sz="4800" dirty="0">
                <a:latin typeface="+mj-lt"/>
              </a:rPr>
              <a:t>Demo:</a:t>
            </a:r>
          </a:p>
        </p:txBody>
      </p:sp>
      <p:sp>
        <p:nvSpPr>
          <p:cNvPr id="21" name="Text Placeholder 20">
            <a:extLst>
              <a:ext uri="{FF2B5EF4-FFF2-40B4-BE49-F238E27FC236}">
                <a16:creationId xmlns:a16="http://schemas.microsoft.com/office/drawing/2014/main" id="{ABB79E9C-BC1E-460B-90F1-21BC5540F4FA}"/>
              </a:ext>
            </a:extLst>
          </p:cNvPr>
          <p:cNvSpPr>
            <a:spLocks noGrp="1"/>
          </p:cNvSpPr>
          <p:nvPr>
            <p:ph type="body" sz="quarter" idx="12" hasCustomPrompt="1"/>
          </p:nvPr>
        </p:nvSpPr>
        <p:spPr>
          <a:xfrm>
            <a:off x="274320" y="3017520"/>
            <a:ext cx="5486400" cy="2743200"/>
          </a:xfrm>
        </p:spPr>
        <p:txBody>
          <a:bodyPr/>
          <a:lstStyle>
            <a:lvl1pPr marL="0" marR="0" indent="0" algn="l" defTabSz="932742" rtl="0" eaLnBrk="1" fontAlgn="auto" latinLnBrk="0" hangingPunct="1">
              <a:lnSpc>
                <a:spcPct val="100000"/>
              </a:lnSpc>
              <a:spcBef>
                <a:spcPts val="0"/>
              </a:spcBef>
              <a:spcAft>
                <a:spcPts val="0"/>
              </a:spcAft>
              <a:buClrTx/>
              <a:buSzTx/>
              <a:buFontTx/>
              <a:buNone/>
              <a:tabLst/>
              <a:defRPr lang="en-US" sz="3600" dirty="0">
                <a:latin typeface="+mn-lt"/>
              </a:defRPr>
            </a:lvl1p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505050"/>
                </a:solidFill>
                <a:effectLst/>
                <a:uLnTx/>
                <a:uFillTx/>
                <a:latin typeface="+mj-lt"/>
                <a:ea typeface="+mn-ea"/>
                <a:cs typeface="+mn-cs"/>
              </a:rPr>
              <a:t>&lt;&lt; Add description of the demo&gt;&gt;</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endParaRPr lang="en-US" dirty="0"/>
          </a:p>
        </p:txBody>
      </p:sp>
      <p:pic>
        <p:nvPicPr>
          <p:cNvPr id="7" name="Picture Placeholder 3">
            <a:extLst>
              <a:ext uri="{FF2B5EF4-FFF2-40B4-BE49-F238E27FC236}">
                <a16:creationId xmlns:a16="http://schemas.microsoft.com/office/drawing/2014/main" id="{C8AB17EB-AA1A-4C6B-AC50-9B86962C2A42}"/>
              </a:ext>
            </a:extLst>
          </p:cNvPr>
          <p:cNvPicPr>
            <a:picLocks noChangeAspect="1"/>
          </p:cNvPicPr>
          <p:nvPr userDrawn="1"/>
        </p:nvPicPr>
        <p:blipFill>
          <a:blip r:embed="rId2"/>
          <a:srcRect l="20120" r="20120"/>
          <a:stretch>
            <a:fillRect/>
          </a:stretch>
        </p:blipFill>
        <p:spPr>
          <a:xfrm>
            <a:off x="6219825" y="0"/>
            <a:ext cx="6216650" cy="6992587"/>
          </a:xfrm>
          <a:prstGeom prst="rect">
            <a:avLst/>
          </a:prstGeom>
        </p:spPr>
      </p:pic>
    </p:spTree>
    <p:extLst>
      <p:ext uri="{BB962C8B-B14F-4D97-AF65-F5344CB8AC3E}">
        <p14:creationId xmlns:p14="http://schemas.microsoft.com/office/powerpoint/2010/main" val="139871580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ab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17A5DF2-09AC-47AD-B8C0-1CC44D475AE3}"/>
              </a:ext>
            </a:extLst>
          </p:cNvPr>
          <p:cNvPicPr>
            <a:picLocks noChangeAspect="1"/>
          </p:cNvPicPr>
          <p:nvPr userDrawn="1"/>
        </p:nvPicPr>
        <p:blipFill>
          <a:blip r:embed="rId2"/>
          <a:stretch>
            <a:fillRect/>
          </a:stretch>
        </p:blipFill>
        <p:spPr>
          <a:xfrm>
            <a:off x="6218237" y="1807"/>
            <a:ext cx="6218459" cy="6992718"/>
          </a:xfrm>
          <a:prstGeom prst="rect">
            <a:avLst/>
          </a:prstGeom>
        </p:spPr>
      </p:pic>
      <p:sp>
        <p:nvSpPr>
          <p:cNvPr id="6" name="Title 5">
            <a:extLst>
              <a:ext uri="{FF2B5EF4-FFF2-40B4-BE49-F238E27FC236}">
                <a16:creationId xmlns:a16="http://schemas.microsoft.com/office/drawing/2014/main" id="{E3E498DD-12CF-43D7-92E4-4CB3CC81D1BA}"/>
              </a:ext>
            </a:extLst>
          </p:cNvPr>
          <p:cNvSpPr>
            <a:spLocks noGrp="1"/>
          </p:cNvSpPr>
          <p:nvPr>
            <p:ph type="title" hasCustomPrompt="1"/>
          </p:nvPr>
        </p:nvSpPr>
        <p:spPr>
          <a:xfrm>
            <a:off x="1646236" y="292607"/>
            <a:ext cx="4114802" cy="914400"/>
          </a:xfrm>
        </p:spPr>
        <p:txBody>
          <a:bodyPr>
            <a:spAutoFit/>
          </a:bodyPr>
          <a:lstStyle>
            <a:lvl1pPr>
              <a:defRPr/>
            </a:lvl1pPr>
          </a:lstStyle>
          <a:p>
            <a:r>
              <a:rPr lang="en-US" dirty="0"/>
              <a:t>&lt;&lt;Title&gt;&gt;</a:t>
            </a:r>
          </a:p>
        </p:txBody>
      </p:sp>
      <p:sp>
        <p:nvSpPr>
          <p:cNvPr id="19" name="Rectangle 18">
            <a:extLst>
              <a:ext uri="{FF2B5EF4-FFF2-40B4-BE49-F238E27FC236}">
                <a16:creationId xmlns:a16="http://schemas.microsoft.com/office/drawing/2014/main" id="{6E464225-8FF9-4E57-91AE-E635AF8F685F}"/>
              </a:ext>
            </a:extLst>
          </p:cNvPr>
          <p:cNvSpPr/>
          <p:nvPr userDrawn="1"/>
        </p:nvSpPr>
        <p:spPr>
          <a:xfrm>
            <a:off x="274319" y="292608"/>
            <a:ext cx="1371917" cy="914400"/>
          </a:xfrm>
          <a:prstGeom prst="rect">
            <a:avLst/>
          </a:prstGeom>
        </p:spPr>
        <p:txBody>
          <a:bodyPr wrap="square" lIns="146304" tIns="91440" rIns="146304" bIns="91440">
            <a:spAutoFit/>
          </a:bodyPr>
          <a:lstStyle/>
          <a:p>
            <a:pPr lvl="0"/>
            <a:r>
              <a:rPr lang="en-US" sz="4800" dirty="0">
                <a:latin typeface="+mj-lt"/>
              </a:rPr>
              <a:t>Lab:</a:t>
            </a:r>
          </a:p>
        </p:txBody>
      </p:sp>
      <p:sp>
        <p:nvSpPr>
          <p:cNvPr id="21" name="Text Placeholder 20">
            <a:extLst>
              <a:ext uri="{FF2B5EF4-FFF2-40B4-BE49-F238E27FC236}">
                <a16:creationId xmlns:a16="http://schemas.microsoft.com/office/drawing/2014/main" id="{ABB79E9C-BC1E-460B-90F1-21BC5540F4FA}"/>
              </a:ext>
            </a:extLst>
          </p:cNvPr>
          <p:cNvSpPr>
            <a:spLocks noGrp="1"/>
          </p:cNvSpPr>
          <p:nvPr>
            <p:ph type="body" sz="quarter" idx="12" hasCustomPrompt="1"/>
          </p:nvPr>
        </p:nvSpPr>
        <p:spPr>
          <a:xfrm>
            <a:off x="274637" y="3017520"/>
            <a:ext cx="5486401" cy="3657600"/>
          </a:xfrm>
        </p:spPr>
        <p:txBody>
          <a:bodyPr/>
          <a:lstStyle>
            <a:lvl1pPr marL="0" marR="0" indent="0" algn="l" defTabSz="932742" rtl="0" eaLnBrk="1" fontAlgn="auto" latinLnBrk="0" hangingPunct="1">
              <a:lnSpc>
                <a:spcPct val="100000"/>
              </a:lnSpc>
              <a:spcBef>
                <a:spcPts val="0"/>
              </a:spcBef>
              <a:spcAft>
                <a:spcPts val="0"/>
              </a:spcAft>
              <a:buClrTx/>
              <a:buSzTx/>
              <a:buFontTx/>
              <a:buNone/>
              <a:tabLst/>
              <a:defRPr lang="en-US" sz="3600" b="1" i="0" baseline="0" dirty="0">
                <a:latin typeface="+mj-lt"/>
              </a:defRPr>
            </a:lvl1p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505050"/>
                </a:solidFill>
                <a:effectLst/>
                <a:uLnTx/>
                <a:uFillTx/>
                <a:latin typeface="+mj-lt"/>
                <a:ea typeface="+mn-ea"/>
                <a:cs typeface="+mn-cs"/>
              </a:rPr>
              <a:t>&lt;&lt; Add Lab Exercises </a:t>
            </a:r>
            <a:br>
              <a:rPr kumimoji="0" lang="en-US" sz="3200" b="0" i="0" u="none" strike="noStrike" kern="1200" cap="none" spc="0" normalizeH="0" baseline="0" noProof="0" dirty="0">
                <a:ln>
                  <a:noFill/>
                </a:ln>
                <a:solidFill>
                  <a:srgbClr val="505050"/>
                </a:solidFill>
                <a:effectLst/>
                <a:uLnTx/>
                <a:uFillTx/>
                <a:latin typeface="+mj-lt"/>
                <a:ea typeface="+mn-ea"/>
                <a:cs typeface="+mn-cs"/>
              </a:rPr>
            </a:br>
            <a:r>
              <a:rPr kumimoji="0" lang="en-US" sz="3200" b="0" i="0" u="none" strike="noStrike" kern="1200" cap="none" spc="0" normalizeH="0" baseline="0" noProof="0" dirty="0">
                <a:ln>
                  <a:noFill/>
                </a:ln>
                <a:solidFill>
                  <a:srgbClr val="505050"/>
                </a:solidFill>
                <a:effectLst/>
                <a:uLnTx/>
                <a:uFillTx/>
                <a:latin typeface="+mj-lt"/>
                <a:ea typeface="+mn-ea"/>
                <a:cs typeface="+mn-cs"/>
              </a:rPr>
              <a:t>Exercise 1: Description</a:t>
            </a:r>
            <a:br>
              <a:rPr kumimoji="0" lang="en-US" sz="3200" b="0" i="0" u="none" strike="noStrike" kern="1200" cap="none" spc="0" normalizeH="0" baseline="0" noProof="0" dirty="0">
                <a:ln>
                  <a:noFill/>
                </a:ln>
                <a:solidFill>
                  <a:srgbClr val="505050"/>
                </a:solidFill>
                <a:effectLst/>
                <a:uLnTx/>
                <a:uFillTx/>
                <a:latin typeface="+mj-lt"/>
                <a:ea typeface="+mn-ea"/>
                <a:cs typeface="+mn-cs"/>
              </a:rPr>
            </a:br>
            <a:r>
              <a:rPr kumimoji="0" lang="en-US" sz="3200" b="0" i="0" u="none" strike="noStrike" kern="1200" cap="none" spc="0" normalizeH="0" baseline="0" noProof="0" dirty="0">
                <a:ln>
                  <a:noFill/>
                </a:ln>
                <a:solidFill>
                  <a:srgbClr val="505050"/>
                </a:solidFill>
                <a:effectLst/>
                <a:uLnTx/>
                <a:uFillTx/>
                <a:latin typeface="+mj-lt"/>
                <a:ea typeface="+mn-ea"/>
                <a:cs typeface="+mn-cs"/>
              </a:rPr>
              <a:t>Exercise 2: Description</a:t>
            </a:r>
            <a:br>
              <a:rPr kumimoji="0" lang="en-US" sz="3200" b="0" i="0" u="none" strike="noStrike" kern="1200" cap="none" spc="0" normalizeH="0" baseline="0" noProof="0" dirty="0">
                <a:ln>
                  <a:noFill/>
                </a:ln>
                <a:solidFill>
                  <a:srgbClr val="505050"/>
                </a:solidFill>
                <a:effectLst/>
                <a:uLnTx/>
                <a:uFillTx/>
                <a:latin typeface="+mj-lt"/>
                <a:ea typeface="+mn-ea"/>
                <a:cs typeface="+mn-cs"/>
              </a:rPr>
            </a:br>
            <a:r>
              <a:rPr kumimoji="0" lang="en-US" sz="3200" b="0" i="0" u="none" strike="noStrike" kern="1200" cap="none" spc="0" normalizeH="0" baseline="0" noProof="0" dirty="0">
                <a:ln>
                  <a:noFill/>
                </a:ln>
                <a:solidFill>
                  <a:srgbClr val="505050"/>
                </a:solidFill>
                <a:effectLst/>
                <a:uLnTx/>
                <a:uFillTx/>
                <a:latin typeface="+mj-lt"/>
                <a:ea typeface="+mn-ea"/>
                <a:cs typeface="+mn-cs"/>
              </a:rPr>
              <a:t>&gt;&gt;</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endParaRPr lang="en-US" dirty="0"/>
          </a:p>
        </p:txBody>
      </p:sp>
    </p:spTree>
    <p:extLst>
      <p:ext uri="{BB962C8B-B14F-4D97-AF65-F5344CB8AC3E}">
        <p14:creationId xmlns:p14="http://schemas.microsoft.com/office/powerpoint/2010/main" val="89644882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nowledge Chec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2E5CC4F-723D-4097-A367-2BEBAB8CF36C}"/>
              </a:ext>
            </a:extLst>
          </p:cNvPr>
          <p:cNvSpPr/>
          <p:nvPr userDrawn="1"/>
        </p:nvSpPr>
        <p:spPr>
          <a:xfrm>
            <a:off x="272272" y="295272"/>
            <a:ext cx="11889564" cy="914400"/>
          </a:xfrm>
          <a:prstGeom prst="rect">
            <a:avLst/>
          </a:prstGeom>
        </p:spPr>
        <p:txBody>
          <a:bodyPr wrap="square" lIns="146304" tIns="91440" rIns="146304" bIns="91440">
            <a:noAutofit/>
          </a:bodyPr>
          <a:lstStyle/>
          <a:p>
            <a:r>
              <a:rPr lang="en-US" sz="4800" dirty="0">
                <a:solidFill>
                  <a:schemeClr val="accent3"/>
                </a:solidFill>
                <a:latin typeface="+mj-lt"/>
              </a:rPr>
              <a:t>Knowledge Check</a:t>
            </a:r>
            <a:endParaRPr lang="en-US" sz="4800" dirty="0">
              <a:latin typeface="+mj-lt"/>
            </a:endParaRPr>
          </a:p>
        </p:txBody>
      </p:sp>
      <p:sp>
        <p:nvSpPr>
          <p:cNvPr id="5" name="Text Placeholder 4">
            <a:extLst>
              <a:ext uri="{FF2B5EF4-FFF2-40B4-BE49-F238E27FC236}">
                <a16:creationId xmlns:a16="http://schemas.microsoft.com/office/drawing/2014/main" id="{12AA7DFC-B089-4EFF-9CC5-F42DCAB1B648}"/>
              </a:ext>
            </a:extLst>
          </p:cNvPr>
          <p:cNvSpPr>
            <a:spLocks noGrp="1"/>
          </p:cNvSpPr>
          <p:nvPr>
            <p:ph type="body" sz="quarter" idx="10" hasCustomPrompt="1"/>
          </p:nvPr>
        </p:nvSpPr>
        <p:spPr>
          <a:xfrm>
            <a:off x="274320" y="1211262"/>
            <a:ext cx="11734800" cy="5487989"/>
          </a:xfrm>
        </p:spPr>
        <p:txBody>
          <a:bodyPr/>
          <a:lstStyle>
            <a:lvl1pPr>
              <a:defRPr/>
            </a:lvl1pPr>
            <a:lvl2pPr>
              <a:defRPr/>
            </a:lvl2pPr>
          </a:lstStyle>
          <a:p>
            <a:pPr lvl="0"/>
            <a:r>
              <a:rPr lang="en-US" dirty="0"/>
              <a:t>&lt;&lt;Question: &gt;&gt;</a:t>
            </a:r>
            <a:br>
              <a:rPr lang="en-US" dirty="0"/>
            </a:br>
            <a:r>
              <a:rPr lang="en-US" dirty="0"/>
              <a:t> &lt;&lt;Answer:&gt;&gt;</a:t>
            </a:r>
          </a:p>
        </p:txBody>
      </p:sp>
    </p:spTree>
    <p:extLst>
      <p:ext uri="{BB962C8B-B14F-4D97-AF65-F5344CB8AC3E}">
        <p14:creationId xmlns:p14="http://schemas.microsoft.com/office/powerpoint/2010/main" val="16022448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tmplLst>
          <p:tmpl lvl="1">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Module Summar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2E5CC4F-723D-4097-A367-2BEBAB8CF36C}"/>
              </a:ext>
            </a:extLst>
          </p:cNvPr>
          <p:cNvSpPr/>
          <p:nvPr userDrawn="1"/>
        </p:nvSpPr>
        <p:spPr>
          <a:xfrm>
            <a:off x="272272" y="295272"/>
            <a:ext cx="11889564" cy="923330"/>
          </a:xfrm>
          <a:prstGeom prst="rect">
            <a:avLst/>
          </a:prstGeom>
        </p:spPr>
        <p:txBody>
          <a:bodyPr wrap="square" lIns="146304" tIns="91440" rIns="146304" bIns="91440">
            <a:noAutofit/>
          </a:bodyPr>
          <a:lstStyle/>
          <a:p>
            <a:r>
              <a:rPr lang="en-US" sz="4800" dirty="0">
                <a:solidFill>
                  <a:schemeClr val="accent3"/>
                </a:solidFill>
                <a:latin typeface="+mj-lt"/>
              </a:rPr>
              <a:t>Module Summary</a:t>
            </a:r>
            <a:endParaRPr lang="en-US" sz="4800" dirty="0">
              <a:latin typeface="+mj-lt"/>
            </a:endParaRPr>
          </a:p>
        </p:txBody>
      </p:sp>
      <p:sp>
        <p:nvSpPr>
          <p:cNvPr id="5" name="Text Placeholder 4">
            <a:extLst>
              <a:ext uri="{FF2B5EF4-FFF2-40B4-BE49-F238E27FC236}">
                <a16:creationId xmlns:a16="http://schemas.microsoft.com/office/drawing/2014/main" id="{12AA7DFC-B089-4EFF-9CC5-F42DCAB1B648}"/>
              </a:ext>
            </a:extLst>
          </p:cNvPr>
          <p:cNvSpPr>
            <a:spLocks noGrp="1"/>
          </p:cNvSpPr>
          <p:nvPr>
            <p:ph type="body" sz="quarter" idx="10" hasCustomPrompt="1"/>
          </p:nvPr>
        </p:nvSpPr>
        <p:spPr>
          <a:xfrm>
            <a:off x="274320" y="1211262"/>
            <a:ext cx="11734800" cy="5487989"/>
          </a:xfrm>
        </p:spPr>
        <p:txBody>
          <a:bodyPr/>
          <a:lstStyle>
            <a:lvl1pPr>
              <a:defRPr/>
            </a:lvl1pPr>
            <a:lvl2pPr>
              <a:defRPr/>
            </a:lvl2pPr>
          </a:lstStyle>
          <a:p>
            <a:pPr lvl="0"/>
            <a:r>
              <a:rPr lang="en-US" dirty="0"/>
              <a:t>&lt;&lt;Key takeaways from the Module&gt;&gt;</a:t>
            </a:r>
          </a:p>
        </p:txBody>
      </p:sp>
    </p:spTree>
    <p:extLst>
      <p:ext uri="{BB962C8B-B14F-4D97-AF65-F5344CB8AC3E}">
        <p14:creationId xmlns:p14="http://schemas.microsoft.com/office/powerpoint/2010/main" val="4806674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tmplLst>
          <p:tmpl lvl="1">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89007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4"/>
          </a:xfrm>
          <a:prstGeom prst="rect">
            <a:avLst/>
          </a:prstGeom>
        </p:spPr>
      </p:pic>
    </p:spTree>
    <p:extLst>
      <p:ext uri="{BB962C8B-B14F-4D97-AF65-F5344CB8AC3E}">
        <p14:creationId xmlns:p14="http://schemas.microsoft.com/office/powerpoint/2010/main" val="248800106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4" y="369155"/>
            <a:ext cx="12047835" cy="6081351"/>
          </a:xfrm>
          <a:prstGeom prst="rect">
            <a:avLst/>
          </a:prstGeom>
        </p:spPr>
        <p:txBody>
          <a:bodyPr vert="horz" lIns="93260" tIns="46630" rIns="93260" bIns="46630"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6" b="1" dirty="0">
                <a:solidFill>
                  <a:srgbClr val="000000"/>
                </a:solidFill>
              </a:rPr>
              <a:t>Conditions and Terms of Use</a:t>
            </a:r>
          </a:p>
          <a:p>
            <a:r>
              <a:rPr lang="en-US" sz="1530" dirty="0">
                <a:solidFill>
                  <a:srgbClr val="0A5BBA"/>
                </a:solidFill>
              </a:rPr>
              <a:t>Microsoft Confidential</a:t>
            </a:r>
          </a:p>
          <a:p>
            <a:r>
              <a:rPr lang="en-US" sz="1836" dirty="0">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6" dirty="0">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6" dirty="0">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6" dirty="0">
              <a:solidFill>
                <a:srgbClr val="000000"/>
              </a:solidFill>
            </a:endParaRPr>
          </a:p>
          <a:p>
            <a:r>
              <a:rPr lang="en-US" sz="2346" b="1" dirty="0">
                <a:solidFill>
                  <a:srgbClr val="000000"/>
                </a:solidFill>
              </a:rPr>
              <a:t>Copyright and Trademarks </a:t>
            </a:r>
          </a:p>
          <a:p>
            <a:r>
              <a:rPr lang="en-US" sz="1530" dirty="0">
                <a:solidFill>
                  <a:srgbClr val="0A5BBA"/>
                </a:solidFill>
              </a:rPr>
              <a:t>© 2018 Microsoft Corporation. All rights reserved.</a:t>
            </a:r>
          </a:p>
          <a:p>
            <a:r>
              <a:rPr lang="en-US" sz="1836" dirty="0">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6" dirty="0">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6" dirty="0">
                <a:solidFill>
                  <a:srgbClr val="000000"/>
                </a:solidFill>
              </a:rPr>
              <a:t>For more information, see </a:t>
            </a:r>
            <a:r>
              <a:rPr lang="en-US" sz="1836" b="1" dirty="0">
                <a:solidFill>
                  <a:srgbClr val="000000"/>
                </a:solidFill>
              </a:rPr>
              <a:t>Use of Microsoft Copyrighted Content </a:t>
            </a:r>
            <a:r>
              <a:rPr lang="en-US" sz="1836" dirty="0">
                <a:solidFill>
                  <a:srgbClr val="000000"/>
                </a:solidFill>
              </a:rPr>
              <a:t>at</a:t>
            </a:r>
            <a:br>
              <a:rPr lang="en-US" sz="1836" dirty="0">
                <a:solidFill>
                  <a:srgbClr val="000000"/>
                </a:solidFill>
              </a:rPr>
            </a:br>
            <a:r>
              <a:rPr lang="en-US" sz="1836" dirty="0">
                <a:solidFill>
                  <a:srgbClr val="FF0000"/>
                </a:solidFill>
                <a:hlinkClick r:id="rId2"/>
              </a:rPr>
              <a:t>https://www.microsoft.com/en-us/legal/intellectualproperty/permissions/default.aspx</a:t>
            </a:r>
            <a:r>
              <a:rPr lang="en-US" sz="1836" dirty="0">
                <a:solidFill>
                  <a:srgbClr val="FF0000"/>
                </a:solidFill>
              </a:rPr>
              <a:t> </a:t>
            </a:r>
          </a:p>
          <a:p>
            <a:r>
              <a:rPr lang="en-US" sz="1836" dirty="0">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1406316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ow to view this Presentatio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866A743-B49D-4CCF-94F3-42450F822BF0}"/>
              </a:ext>
            </a:extLst>
          </p:cNvPr>
          <p:cNvSpPr/>
          <p:nvPr userDrawn="1"/>
        </p:nvSpPr>
        <p:spPr>
          <a:xfrm>
            <a:off x="274639" y="1213876"/>
            <a:ext cx="11889564" cy="4247317"/>
          </a:xfrm>
          <a:prstGeom prst="rect">
            <a:avLst/>
          </a:prstGeom>
        </p:spPr>
        <p:txBody>
          <a:bodyPr wrap="square" lIns="146304" tIns="91440" rIns="146304" bIns="91440">
            <a:spAutoFit/>
          </a:bodyPr>
          <a:lstStyle/>
          <a:p>
            <a:pPr lvl="0"/>
            <a:r>
              <a:rPr lang="en-US" sz="2400" dirty="0"/>
              <a:t>To switch to </a:t>
            </a:r>
            <a:r>
              <a:rPr lang="en-US" sz="2400" b="1" dirty="0"/>
              <a:t>Notes Page </a:t>
            </a:r>
            <a:r>
              <a:rPr lang="en-US" sz="2400" dirty="0"/>
              <a:t>view:</a:t>
            </a:r>
          </a:p>
          <a:p>
            <a:pPr lvl="1"/>
            <a:r>
              <a:rPr lang="en-US" sz="2400" dirty="0"/>
              <a:t>On the ribbon, click the </a:t>
            </a:r>
            <a:r>
              <a:rPr lang="en-US" sz="2400" b="1" dirty="0"/>
              <a:t>View</a:t>
            </a:r>
            <a:r>
              <a:rPr lang="en-US" sz="2400" dirty="0"/>
              <a:t> tab, and then click </a:t>
            </a:r>
            <a:r>
              <a:rPr lang="en-US" sz="2400" b="1" dirty="0"/>
              <a:t>Notes Page</a:t>
            </a:r>
          </a:p>
          <a:p>
            <a:pPr lvl="0"/>
            <a:endParaRPr lang="en-US" sz="2400" dirty="0"/>
          </a:p>
          <a:p>
            <a:pPr lvl="0"/>
            <a:r>
              <a:rPr lang="en-US" sz="2400" dirty="0"/>
              <a:t>To navigate through notes, use the </a:t>
            </a:r>
            <a:r>
              <a:rPr lang="en-US" sz="2400" b="1" dirty="0"/>
              <a:t>Page Up </a:t>
            </a:r>
            <a:r>
              <a:rPr lang="en-US" sz="2400" dirty="0"/>
              <a:t>and </a:t>
            </a:r>
            <a:r>
              <a:rPr lang="en-US" sz="2400" b="1" dirty="0"/>
              <a:t>Page Down </a:t>
            </a:r>
            <a:r>
              <a:rPr lang="en-US" sz="2400" dirty="0"/>
              <a:t>keys</a:t>
            </a:r>
          </a:p>
          <a:p>
            <a:pPr lvl="1"/>
            <a:r>
              <a:rPr lang="en-US" sz="2400" dirty="0"/>
              <a:t>Zoom in or zoom out, if required</a:t>
            </a:r>
          </a:p>
          <a:p>
            <a:pPr lvl="0"/>
            <a:endParaRPr lang="en-US" sz="2400" dirty="0"/>
          </a:p>
          <a:p>
            <a:pPr lvl="0"/>
            <a:r>
              <a:rPr lang="en-US" sz="2400" dirty="0"/>
              <a:t>In the </a:t>
            </a:r>
            <a:r>
              <a:rPr lang="en-US" sz="2400" b="1" dirty="0"/>
              <a:t>Notes Page </a:t>
            </a:r>
            <a:r>
              <a:rPr lang="en-US" sz="2400" dirty="0"/>
              <a:t>view, you can:</a:t>
            </a:r>
          </a:p>
          <a:p>
            <a:pPr lvl="1"/>
            <a:r>
              <a:rPr lang="en-US" sz="2400" dirty="0"/>
              <a:t>Read any supporting text—now or after the delivery</a:t>
            </a:r>
          </a:p>
          <a:p>
            <a:pPr lvl="1"/>
            <a:r>
              <a:rPr lang="en-US" sz="2400" dirty="0"/>
              <a:t>Add notes to your copy of the presentation, if required</a:t>
            </a:r>
          </a:p>
          <a:p>
            <a:pPr lvl="0"/>
            <a:endParaRPr lang="en-US" sz="2400" dirty="0"/>
          </a:p>
          <a:p>
            <a:pPr lvl="0"/>
            <a:r>
              <a:rPr lang="en-US" sz="2400" dirty="0"/>
              <a:t>Take the presentation files home with you</a:t>
            </a:r>
          </a:p>
        </p:txBody>
      </p:sp>
      <p:sp>
        <p:nvSpPr>
          <p:cNvPr id="5" name="Rectangle 4">
            <a:extLst>
              <a:ext uri="{FF2B5EF4-FFF2-40B4-BE49-F238E27FC236}">
                <a16:creationId xmlns:a16="http://schemas.microsoft.com/office/drawing/2014/main" id="{32C605F4-CFC7-4BE5-832B-80BBA5066247}"/>
              </a:ext>
            </a:extLst>
          </p:cNvPr>
          <p:cNvSpPr/>
          <p:nvPr userDrawn="1"/>
        </p:nvSpPr>
        <p:spPr>
          <a:xfrm>
            <a:off x="274638" y="294246"/>
            <a:ext cx="11887198" cy="923330"/>
          </a:xfrm>
          <a:prstGeom prst="rect">
            <a:avLst/>
          </a:prstGeom>
        </p:spPr>
        <p:txBody>
          <a:bodyPr wrap="square" lIns="146304" tIns="91440" rIns="146304" bIns="91440">
            <a:noAutofit/>
          </a:bodyPr>
          <a:lstStyle/>
          <a:p>
            <a:r>
              <a:rPr lang="en-US" sz="4800" dirty="0">
                <a:solidFill>
                  <a:schemeClr val="accent3"/>
                </a:solidFill>
                <a:latin typeface="+mj-lt"/>
              </a:rPr>
              <a:t>How to View This Presentation</a:t>
            </a:r>
          </a:p>
        </p:txBody>
      </p:sp>
    </p:spTree>
    <p:extLst>
      <p:ext uri="{BB962C8B-B14F-4D97-AF65-F5344CB8AC3E}">
        <p14:creationId xmlns:p14="http://schemas.microsoft.com/office/powerpoint/2010/main" val="64383208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odule Overview">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EB10EA7-4705-4753-B9B2-5A545797BA7E}"/>
              </a:ext>
            </a:extLst>
          </p:cNvPr>
          <p:cNvSpPr/>
          <p:nvPr userDrawn="1"/>
        </p:nvSpPr>
        <p:spPr>
          <a:xfrm>
            <a:off x="274638" y="295274"/>
            <a:ext cx="11887196" cy="914400"/>
          </a:xfrm>
          <a:prstGeom prst="rect">
            <a:avLst/>
          </a:prstGeom>
        </p:spPr>
        <p:txBody>
          <a:bodyPr wrap="square" lIns="146304" tIns="91440" rIns="146304" bIns="91440">
            <a:noAutofit/>
          </a:bodyPr>
          <a:lstStyle/>
          <a:p>
            <a:pPr marL="53975" indent="0"/>
            <a:r>
              <a:rPr lang="en-US" sz="4800" baseline="0" dirty="0">
                <a:solidFill>
                  <a:schemeClr val="accent3"/>
                </a:solidFill>
                <a:latin typeface="+mj-lt"/>
              </a:rPr>
              <a:t>Module Overview</a:t>
            </a:r>
          </a:p>
        </p:txBody>
      </p:sp>
      <p:sp>
        <p:nvSpPr>
          <p:cNvPr id="7" name="Text Placeholder 4">
            <a:extLst>
              <a:ext uri="{FF2B5EF4-FFF2-40B4-BE49-F238E27FC236}">
                <a16:creationId xmlns:a16="http://schemas.microsoft.com/office/drawing/2014/main" id="{781BB40F-20AD-43CC-9A94-AC3AEDDE6D99}"/>
              </a:ext>
            </a:extLst>
          </p:cNvPr>
          <p:cNvSpPr>
            <a:spLocks noGrp="1"/>
          </p:cNvSpPr>
          <p:nvPr>
            <p:ph type="body" sz="quarter" idx="10" hasCustomPrompt="1"/>
          </p:nvPr>
        </p:nvSpPr>
        <p:spPr>
          <a:xfrm>
            <a:off x="274638" y="1211255"/>
            <a:ext cx="11887200" cy="1292662"/>
          </a:xfrm>
        </p:spPr>
        <p:txBody>
          <a:bodyPr/>
          <a:lstStyle>
            <a:lvl1pPr>
              <a:defRPr/>
            </a:lvl1pPr>
            <a:lvl2pPr>
              <a:defRPr/>
            </a:lvl2pPr>
          </a:lstStyle>
          <a:p>
            <a:pPr lvl="0"/>
            <a:r>
              <a:rPr lang="en-US" dirty="0"/>
              <a:t>&lt;&lt;Lesson 1: Title&gt;&gt;</a:t>
            </a:r>
          </a:p>
          <a:p>
            <a:pPr lvl="0"/>
            <a:r>
              <a:rPr lang="en-US" dirty="0"/>
              <a:t>&lt;&lt;Lesson 2: Title&gt;&gt;</a:t>
            </a:r>
          </a:p>
        </p:txBody>
      </p:sp>
    </p:spTree>
    <p:extLst>
      <p:ext uri="{BB962C8B-B14F-4D97-AF65-F5344CB8AC3E}">
        <p14:creationId xmlns:p14="http://schemas.microsoft.com/office/powerpoint/2010/main" val="164243757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sson overview slide">
    <p:spTree>
      <p:nvGrpSpPr>
        <p:cNvPr id="1" name=""/>
        <p:cNvGrpSpPr/>
        <p:nvPr/>
      </p:nvGrpSpPr>
      <p:grpSpPr>
        <a:xfrm>
          <a:off x="0" y="0"/>
          <a:ext cx="0" cy="0"/>
          <a:chOff x="0" y="0"/>
          <a:chExt cx="0" cy="0"/>
        </a:xfrm>
      </p:grpSpPr>
      <p:sp>
        <p:nvSpPr>
          <p:cNvPr id="6" name="Title 5"/>
          <p:cNvSpPr>
            <a:spLocks noGrp="1"/>
          </p:cNvSpPr>
          <p:nvPr>
            <p:ph type="title" hasCustomPrompt="1"/>
          </p:nvPr>
        </p:nvSpPr>
        <p:spPr>
          <a:xfrm>
            <a:off x="274638" y="295273"/>
            <a:ext cx="11887200" cy="914400"/>
          </a:xfrm>
        </p:spPr>
        <p:txBody>
          <a:bodyPr/>
          <a:lstStyle>
            <a:lvl1pPr>
              <a:defRPr/>
            </a:lvl1pPr>
          </a:lstStyle>
          <a:p>
            <a:r>
              <a:rPr lang="en-US" dirty="0"/>
              <a:t>Lesson #: &lt;&lt;Insert Title&gt;&gt;</a:t>
            </a:r>
          </a:p>
        </p:txBody>
      </p:sp>
      <p:sp>
        <p:nvSpPr>
          <p:cNvPr id="5" name="Text Placeholder 4">
            <a:extLst>
              <a:ext uri="{FF2B5EF4-FFF2-40B4-BE49-F238E27FC236}">
                <a16:creationId xmlns:a16="http://schemas.microsoft.com/office/drawing/2014/main" id="{023B8C45-121E-4A34-80C4-59192415431B}"/>
              </a:ext>
            </a:extLst>
          </p:cNvPr>
          <p:cNvSpPr>
            <a:spLocks noGrp="1"/>
          </p:cNvSpPr>
          <p:nvPr>
            <p:ph type="body" sz="quarter" idx="11" hasCustomPrompt="1"/>
          </p:nvPr>
        </p:nvSpPr>
        <p:spPr>
          <a:xfrm>
            <a:off x="272272" y="1211263"/>
            <a:ext cx="11887200" cy="1089529"/>
          </a:xfrm>
        </p:spPr>
        <p:txBody>
          <a:bodyPr/>
          <a:lstStyle>
            <a:lvl1pPr>
              <a:defRPr/>
            </a:lvl1pPr>
            <a:lvl2pPr>
              <a:defRPr/>
            </a:lvl2pPr>
          </a:lstStyle>
          <a:p>
            <a:pPr lvl="0"/>
            <a:r>
              <a:rPr lang="en-US" dirty="0"/>
              <a:t>After completing this lesson, you will be able to:</a:t>
            </a:r>
          </a:p>
          <a:p>
            <a:pPr lvl="1"/>
            <a:r>
              <a:rPr lang="en-US" dirty="0"/>
              <a:t>&lt;&lt;objectives&gt;&gt;</a:t>
            </a:r>
          </a:p>
        </p:txBody>
      </p:sp>
    </p:spTree>
    <p:extLst>
      <p:ext uri="{BB962C8B-B14F-4D97-AF65-F5344CB8AC3E}">
        <p14:creationId xmlns:p14="http://schemas.microsoft.com/office/powerpoint/2010/main" val="307137757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esson content V1 slid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lvl1pPr>
          </a:lstStyle>
          <a:p>
            <a:r>
              <a:rPr lang="en-US" dirty="0"/>
              <a:t>&lt;&lt;Topic Title&gt;&gt;</a:t>
            </a:r>
          </a:p>
        </p:txBody>
      </p:sp>
      <p:sp>
        <p:nvSpPr>
          <p:cNvPr id="3" name="Content Placeholder 2">
            <a:extLst>
              <a:ext uri="{FF2B5EF4-FFF2-40B4-BE49-F238E27FC236}">
                <a16:creationId xmlns:a16="http://schemas.microsoft.com/office/drawing/2014/main" id="{61BEADB5-993B-439C-91A9-F207CC6154E8}"/>
              </a:ext>
            </a:extLst>
          </p:cNvPr>
          <p:cNvSpPr>
            <a:spLocks noGrp="1"/>
          </p:cNvSpPr>
          <p:nvPr>
            <p:ph sz="quarter" idx="11" hasCustomPrompt="1"/>
          </p:nvPr>
        </p:nvSpPr>
        <p:spPr>
          <a:xfrm>
            <a:off x="274638" y="1216152"/>
            <a:ext cx="11888787" cy="5749266"/>
          </a:xfrm>
        </p:spPr>
        <p:txBody>
          <a:bodyPr/>
          <a:lstStyle>
            <a:lvl1pPr marL="0" indent="0">
              <a:buNone/>
              <a:defRPr/>
            </a:lvl1pPr>
            <a:lvl2pPr>
              <a:defRPr/>
            </a:lvl2pPr>
            <a:lvl3pPr>
              <a:defRPr/>
            </a:lvl3pPr>
            <a:lvl4pPr>
              <a:defRPr/>
            </a:lvl4pPr>
            <a:lvl5pPr>
              <a:defRPr/>
            </a:lvl5pPr>
          </a:lstStyle>
          <a:p>
            <a:pPr lvl="0"/>
            <a:r>
              <a:rPr lang="en-US" dirty="0"/>
              <a:t>&lt;&lt;add content/details/charts/</a:t>
            </a:r>
            <a:r>
              <a:rPr lang="en-US" dirty="0" err="1"/>
              <a:t>smartart</a:t>
            </a:r>
            <a:r>
              <a:rPr lang="en-US" dirty="0"/>
              <a:t>/images/bullets as needed&gt;&gt;</a:t>
            </a:r>
          </a:p>
          <a:p>
            <a:pPr lvl="1"/>
            <a:r>
              <a:rPr lang="en-US" dirty="0"/>
              <a:t>Second level</a:t>
            </a:r>
          </a:p>
          <a:p>
            <a:pPr lvl="2"/>
            <a:r>
              <a:rPr lang="en-US" dirty="0"/>
              <a:t>Third level</a:t>
            </a:r>
          </a:p>
          <a:p>
            <a:pPr lvl="3"/>
            <a:r>
              <a:rPr lang="en-US" dirty="0"/>
              <a:t>Fourth level</a:t>
            </a:r>
          </a:p>
          <a:p>
            <a:pPr lvl="4"/>
            <a:r>
              <a:rPr lang="en-US" dirty="0"/>
              <a:t>Fifth level</a:t>
            </a:r>
          </a:p>
          <a:p>
            <a:pPr lvl="0"/>
            <a:endParaRPr lang="en-US" dirty="0"/>
          </a:p>
          <a:p>
            <a:pPr lvl="0"/>
            <a:br>
              <a:rPr lang="en-US" dirty="0"/>
            </a:br>
            <a:br>
              <a:rPr lang="en-US" dirty="0"/>
            </a:br>
            <a:br>
              <a:rPr lang="en-US" dirty="0"/>
            </a:br>
            <a:br>
              <a:rPr lang="en-US" dirty="0"/>
            </a:br>
            <a:endParaRPr lang="en-US" dirty="0"/>
          </a:p>
        </p:txBody>
      </p:sp>
    </p:spTree>
    <p:extLst>
      <p:ext uri="{BB962C8B-B14F-4D97-AF65-F5344CB8AC3E}">
        <p14:creationId xmlns:p14="http://schemas.microsoft.com/office/powerpoint/2010/main" val="1049344967"/>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esson content V2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4" name="Text Placeholder 3">
            <a:extLst>
              <a:ext uri="{FF2B5EF4-FFF2-40B4-BE49-F238E27FC236}">
                <a16:creationId xmlns:a16="http://schemas.microsoft.com/office/drawing/2014/main" id="{3147A62B-9344-47FC-B941-A1ADD2A3A066}"/>
              </a:ext>
            </a:extLst>
          </p:cNvPr>
          <p:cNvSpPr>
            <a:spLocks noGrp="1"/>
          </p:cNvSpPr>
          <p:nvPr>
            <p:ph type="body" sz="quarter" idx="10"/>
          </p:nvPr>
        </p:nvSpPr>
        <p:spPr>
          <a:xfrm>
            <a:off x="274638" y="1212850"/>
            <a:ext cx="11887200" cy="548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93310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esson content V3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 &gt;&gt;</a:t>
            </a:r>
          </a:p>
        </p:txBody>
      </p:sp>
      <p:sp>
        <p:nvSpPr>
          <p:cNvPr id="4" name="Text Placeholder 3">
            <a:extLst>
              <a:ext uri="{FF2B5EF4-FFF2-40B4-BE49-F238E27FC236}">
                <a16:creationId xmlns:a16="http://schemas.microsoft.com/office/drawing/2014/main" id="{3147A62B-9344-47FC-B941-A1ADD2A3A066}"/>
              </a:ext>
            </a:extLst>
          </p:cNvPr>
          <p:cNvSpPr>
            <a:spLocks noGrp="1"/>
          </p:cNvSpPr>
          <p:nvPr>
            <p:ph type="body" sz="quarter" idx="10"/>
          </p:nvPr>
        </p:nvSpPr>
        <p:spPr>
          <a:xfrm>
            <a:off x="274638" y="1212850"/>
            <a:ext cx="5943599" cy="548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a:extLst>
              <a:ext uri="{FF2B5EF4-FFF2-40B4-BE49-F238E27FC236}">
                <a16:creationId xmlns:a16="http://schemas.microsoft.com/office/drawing/2014/main" id="{4C4CCE46-6C48-4C12-BA5E-A467C5ACBEEF}"/>
              </a:ext>
            </a:extLst>
          </p:cNvPr>
          <p:cNvSpPr>
            <a:spLocks noGrp="1"/>
          </p:cNvSpPr>
          <p:nvPr>
            <p:ph type="pic" sz="quarter" idx="11" hasCustomPrompt="1"/>
          </p:nvPr>
        </p:nvSpPr>
        <p:spPr>
          <a:xfrm>
            <a:off x="6217920" y="1212850"/>
            <a:ext cx="5943601" cy="5486400"/>
          </a:xfrm>
        </p:spPr>
        <p:txBody>
          <a:bodyPr/>
          <a:lstStyle>
            <a:lvl1pPr>
              <a:defRPr/>
            </a:lvl1pPr>
          </a:lstStyle>
          <a:p>
            <a:r>
              <a:rPr lang="en-US" dirty="0"/>
              <a:t>&lt;&lt;picture of topic&gt;&gt;</a:t>
            </a:r>
          </a:p>
        </p:txBody>
      </p:sp>
    </p:spTree>
    <p:extLst>
      <p:ext uri="{BB962C8B-B14F-4D97-AF65-F5344CB8AC3E}">
        <p14:creationId xmlns:p14="http://schemas.microsoft.com/office/powerpoint/2010/main" val="2997634358"/>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esson content V4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4" name="Text Placeholder 3">
            <a:extLst>
              <a:ext uri="{FF2B5EF4-FFF2-40B4-BE49-F238E27FC236}">
                <a16:creationId xmlns:a16="http://schemas.microsoft.com/office/drawing/2014/main" id="{3147A62B-9344-47FC-B941-A1ADD2A3A066}"/>
              </a:ext>
            </a:extLst>
          </p:cNvPr>
          <p:cNvSpPr>
            <a:spLocks noGrp="1"/>
          </p:cNvSpPr>
          <p:nvPr>
            <p:ph type="body" sz="quarter" idx="10"/>
          </p:nvPr>
        </p:nvSpPr>
        <p:spPr>
          <a:xfrm>
            <a:off x="274638" y="1212850"/>
            <a:ext cx="11887200" cy="2743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a:extLst>
              <a:ext uri="{FF2B5EF4-FFF2-40B4-BE49-F238E27FC236}">
                <a16:creationId xmlns:a16="http://schemas.microsoft.com/office/drawing/2014/main" id="{4C4CCE46-6C48-4C12-BA5E-A467C5ACBEEF}"/>
              </a:ext>
            </a:extLst>
          </p:cNvPr>
          <p:cNvSpPr>
            <a:spLocks noGrp="1"/>
          </p:cNvSpPr>
          <p:nvPr>
            <p:ph type="pic" sz="quarter" idx="11" hasCustomPrompt="1"/>
          </p:nvPr>
        </p:nvSpPr>
        <p:spPr>
          <a:xfrm>
            <a:off x="272274" y="3956048"/>
            <a:ext cx="11889564" cy="2743199"/>
          </a:xfrm>
        </p:spPr>
        <p:txBody>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&lt;&lt;picture of topic&gt;&gt;</a:t>
            </a:r>
          </a:p>
          <a:p>
            <a:endParaRPr lang="en-US" dirty="0"/>
          </a:p>
        </p:txBody>
      </p:sp>
    </p:spTree>
    <p:extLst>
      <p:ext uri="{BB962C8B-B14F-4D97-AF65-F5344CB8AC3E}">
        <p14:creationId xmlns:p14="http://schemas.microsoft.com/office/powerpoint/2010/main" val="315659544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19"/>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150004912"/>
      </p:ext>
    </p:extLst>
  </p:cSld>
  <p:clrMap bg1="lt1" tx1="dk1" bg2="lt2" tx2="dk2" accent1="accent1" accent2="accent2" accent3="accent3" accent4="accent4" accent5="accent5" accent6="accent6" hlink="hlink" folHlink="folHlink"/>
  <p:sldLayoutIdLst>
    <p:sldLayoutId id="2147484276" r:id="rId1"/>
    <p:sldLayoutId id="2147484288" r:id="rId2"/>
    <p:sldLayoutId id="2147484289" r:id="rId3"/>
    <p:sldLayoutId id="2147484296" r:id="rId4"/>
    <p:sldLayoutId id="2147484290" r:id="rId5"/>
    <p:sldLayoutId id="2147484297" r:id="rId6"/>
    <p:sldLayoutId id="2147484298" r:id="rId7"/>
    <p:sldLayoutId id="2147484299" r:id="rId8"/>
    <p:sldLayoutId id="2147484300" r:id="rId9"/>
    <p:sldLayoutId id="2147484301" r:id="rId10"/>
    <p:sldLayoutId id="2147484305" r:id="rId11"/>
    <p:sldLayoutId id="2147484291" r:id="rId12"/>
    <p:sldLayoutId id="2147484292" r:id="rId13"/>
    <p:sldLayoutId id="2147484293" r:id="rId14"/>
    <p:sldLayoutId id="2147484294" r:id="rId15"/>
    <p:sldLayoutId id="2147484304" r:id="rId16"/>
    <p:sldLayoutId id="2147484295" r:id="rId17"/>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solidFill>
            <a:schemeClr val="accent3"/>
          </a:soli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36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hyperlink" Target="http://justintarte.blogspot.com/2011/12/top-10-questions-to-ask-yourself-in.html?m=0"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p:txBody>
          <a:bodyPr/>
          <a:lstStyle/>
          <a:p>
            <a:r>
              <a:rPr lang="en-US" dirty="0"/>
              <a:t>Escalation to Microsoft</a:t>
            </a:r>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Escalate to Microsoft when all of these apply…</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2794611"/>
          </a:xfrm>
        </p:spPr>
        <p:txBody>
          <a:bodyPr/>
          <a:lstStyle/>
          <a:p>
            <a:r>
              <a:rPr lang="en-US" sz="3200" dirty="0"/>
              <a:t>Issue is on a Microsoft Performance domain.</a:t>
            </a:r>
          </a:p>
          <a:p>
            <a:r>
              <a:rPr lang="en-US" sz="3200" dirty="0"/>
              <a:t>LAN bottlenecks could be investigated by a different team.</a:t>
            </a:r>
          </a:p>
          <a:p>
            <a:r>
              <a:rPr lang="en-US" sz="3200" dirty="0"/>
              <a:t>SharePoint Page Diagnostic tool is “green” for all categories.</a:t>
            </a:r>
            <a:r>
              <a:rPr lang="en-US" sz="3200" baseline="30000" dirty="0"/>
              <a:t>1</a:t>
            </a:r>
          </a:p>
          <a:p>
            <a:r>
              <a:rPr lang="en-US" sz="3200" dirty="0"/>
              <a:t>Sudden, long running and severe decrease in performance.</a:t>
            </a:r>
            <a:r>
              <a:rPr lang="en-US" sz="3200" baseline="30000" dirty="0"/>
              <a:t>2</a:t>
            </a:r>
          </a:p>
          <a:p>
            <a:r>
              <a:rPr lang="en-US" sz="3200" dirty="0"/>
              <a:t>Issue not listed in tenant’s health dashboard.</a:t>
            </a:r>
            <a:r>
              <a:rPr lang="en-US" sz="3200" baseline="30000" dirty="0"/>
              <a:t>3</a:t>
            </a:r>
          </a:p>
        </p:txBody>
      </p:sp>
    </p:spTree>
    <p:extLst>
      <p:ext uri="{BB962C8B-B14F-4D97-AF65-F5344CB8AC3E}">
        <p14:creationId xmlns:p14="http://schemas.microsoft.com/office/powerpoint/2010/main" val="418267950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What data is required? (at a minimum)</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5106013"/>
          </a:xfrm>
        </p:spPr>
        <p:txBody>
          <a:bodyPr/>
          <a:lstStyle/>
          <a:p>
            <a:r>
              <a:rPr lang="en-US" sz="3200" dirty="0"/>
              <a:t>What is slow?</a:t>
            </a:r>
          </a:p>
          <a:p>
            <a:pPr marL="342900" lvl="1" indent="0">
              <a:spcAft>
                <a:spcPts val="600"/>
              </a:spcAft>
              <a:buNone/>
            </a:pPr>
            <a:r>
              <a:rPr lang="en-US" dirty="0"/>
              <a:t>Which page/site/service?</a:t>
            </a:r>
            <a:br>
              <a:rPr lang="en-US" dirty="0"/>
            </a:br>
            <a:endParaRPr lang="en-US" dirty="0"/>
          </a:p>
          <a:p>
            <a:r>
              <a:rPr lang="en-US" sz="3200" dirty="0"/>
              <a:t>When it is slow?</a:t>
            </a:r>
          </a:p>
          <a:p>
            <a:pPr marL="342900" lvl="1" indent="0">
              <a:spcAft>
                <a:spcPts val="600"/>
              </a:spcAft>
              <a:buNone/>
            </a:pPr>
            <a:r>
              <a:rPr lang="en-US" dirty="0"/>
              <a:t>All the time, or periodically?</a:t>
            </a:r>
            <a:br>
              <a:rPr lang="en-US" dirty="0"/>
            </a:br>
            <a:endParaRPr lang="en-US" dirty="0"/>
          </a:p>
          <a:p>
            <a:r>
              <a:rPr lang="en-US" sz="3200" dirty="0"/>
              <a:t>For whom it is slow?</a:t>
            </a:r>
          </a:p>
          <a:p>
            <a:pPr marL="342900" lvl="1" indent="0">
              <a:spcAft>
                <a:spcPts val="600"/>
              </a:spcAft>
              <a:buNone/>
            </a:pPr>
            <a:r>
              <a:rPr lang="en-US" dirty="0"/>
              <a:t>Only one user? For everyone in a location? All locations?</a:t>
            </a:r>
            <a:br>
              <a:rPr lang="en-US" dirty="0"/>
            </a:br>
            <a:endParaRPr lang="en-US" dirty="0"/>
          </a:p>
          <a:p>
            <a:r>
              <a:rPr lang="en-US" sz="3200" dirty="0"/>
              <a:t>Is an OOB site slow?</a:t>
            </a:r>
          </a:p>
          <a:p>
            <a:pPr marL="342900" lvl="1" indent="0">
              <a:spcAft>
                <a:spcPts val="600"/>
              </a:spcAft>
              <a:buNone/>
            </a:pPr>
            <a:r>
              <a:rPr lang="en-US" dirty="0"/>
              <a:t>This is our reference.</a:t>
            </a:r>
          </a:p>
        </p:txBody>
      </p:sp>
    </p:spTree>
    <p:extLst>
      <p:ext uri="{BB962C8B-B14F-4D97-AF65-F5344CB8AC3E}">
        <p14:creationId xmlns:p14="http://schemas.microsoft.com/office/powerpoint/2010/main" val="240988905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What data is good to have?</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3933384"/>
          </a:xfrm>
        </p:spPr>
        <p:txBody>
          <a:bodyPr/>
          <a:lstStyle/>
          <a:p>
            <a:r>
              <a:rPr lang="en-US" sz="3200" dirty="0"/>
              <a:t>What is slow?</a:t>
            </a:r>
          </a:p>
          <a:p>
            <a:pPr lvl="1">
              <a:spcAft>
                <a:spcPts val="600"/>
              </a:spcAft>
            </a:pPr>
            <a:r>
              <a:rPr lang="en-US" dirty="0"/>
              <a:t>What does the page look like? Is it modern or classic?</a:t>
            </a:r>
          </a:p>
          <a:p>
            <a:pPr lvl="1">
              <a:spcAft>
                <a:spcPts val="600"/>
              </a:spcAft>
            </a:pPr>
            <a:r>
              <a:rPr lang="en-US" dirty="0"/>
              <a:t>What customizations does the site have?</a:t>
            </a:r>
          </a:p>
          <a:p>
            <a:pPr lvl="1">
              <a:spcAft>
                <a:spcPts val="600"/>
              </a:spcAft>
            </a:pPr>
            <a:r>
              <a:rPr lang="en-US" dirty="0"/>
              <a:t>Is structured navigation used? How deep is the site collection?</a:t>
            </a:r>
          </a:p>
          <a:p>
            <a:pPr lvl="1">
              <a:spcAft>
                <a:spcPts val="600"/>
              </a:spcAft>
            </a:pPr>
            <a:r>
              <a:rPr lang="en-US" dirty="0"/>
              <a:t>What does the permission setup look like?</a:t>
            </a:r>
          </a:p>
          <a:p>
            <a:pPr lvl="1">
              <a:spcAft>
                <a:spcPts val="600"/>
              </a:spcAft>
            </a:pPr>
            <a:r>
              <a:rPr lang="en-US" dirty="0"/>
              <a:t>Examples of slow page render including:</a:t>
            </a:r>
          </a:p>
          <a:p>
            <a:pPr lvl="2">
              <a:spcAft>
                <a:spcPts val="600"/>
              </a:spcAft>
            </a:pPr>
            <a:r>
              <a:rPr lang="en-US" dirty="0"/>
              <a:t>Correlation ID</a:t>
            </a:r>
          </a:p>
          <a:p>
            <a:pPr lvl="2">
              <a:spcAft>
                <a:spcPts val="600"/>
              </a:spcAft>
            </a:pPr>
            <a:r>
              <a:rPr lang="en-US" dirty="0"/>
              <a:t>Mid-term statistics (1-hour reference).</a:t>
            </a:r>
          </a:p>
        </p:txBody>
      </p:sp>
    </p:spTree>
    <p:extLst>
      <p:ext uri="{BB962C8B-B14F-4D97-AF65-F5344CB8AC3E}">
        <p14:creationId xmlns:p14="http://schemas.microsoft.com/office/powerpoint/2010/main" val="154344896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What data is good to have? (cont.)</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3825663"/>
          </a:xfrm>
        </p:spPr>
        <p:txBody>
          <a:bodyPr/>
          <a:lstStyle/>
          <a:p>
            <a:r>
              <a:rPr lang="en-US" sz="3200" dirty="0"/>
              <a:t>When it is slow?</a:t>
            </a:r>
          </a:p>
          <a:p>
            <a:pPr lvl="1">
              <a:spcAft>
                <a:spcPts val="600"/>
              </a:spcAft>
            </a:pPr>
            <a:r>
              <a:rPr lang="en-US" dirty="0"/>
              <a:t>Long-term statistics (24-hour reference).</a:t>
            </a:r>
            <a:br>
              <a:rPr lang="en-US" dirty="0"/>
            </a:br>
            <a:endParaRPr lang="en-US" dirty="0"/>
          </a:p>
          <a:p>
            <a:r>
              <a:rPr lang="en-US" sz="3200" dirty="0"/>
              <a:t>For whom it is slow?</a:t>
            </a:r>
          </a:p>
          <a:p>
            <a:pPr lvl="1">
              <a:spcAft>
                <a:spcPts val="600"/>
              </a:spcAft>
            </a:pPr>
            <a:r>
              <a:rPr lang="en-US" dirty="0"/>
              <a:t>Reference calls from different locations (if available).</a:t>
            </a:r>
          </a:p>
          <a:p>
            <a:pPr lvl="1">
              <a:spcAft>
                <a:spcPts val="600"/>
              </a:spcAft>
            </a:pPr>
            <a:r>
              <a:rPr lang="en-US" dirty="0"/>
              <a:t>Testing with admins and standard users.</a:t>
            </a:r>
            <a:br>
              <a:rPr lang="en-US" dirty="0"/>
            </a:br>
            <a:endParaRPr lang="en-US" dirty="0"/>
          </a:p>
          <a:p>
            <a:r>
              <a:rPr lang="en-US" sz="3200" dirty="0"/>
              <a:t>Out-of-Box site timings with correlation IDs.</a:t>
            </a:r>
          </a:p>
        </p:txBody>
      </p:sp>
    </p:spTree>
    <p:extLst>
      <p:ext uri="{BB962C8B-B14F-4D97-AF65-F5344CB8AC3E}">
        <p14:creationId xmlns:p14="http://schemas.microsoft.com/office/powerpoint/2010/main" val="326617692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How to prepare the content for escalation?</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733604"/>
          </a:xfrm>
        </p:spPr>
        <p:txBody>
          <a:bodyPr/>
          <a:lstStyle/>
          <a:p>
            <a:r>
              <a:rPr lang="en-US" sz="3200" dirty="0"/>
              <a:t>Have the collected data ready.</a:t>
            </a:r>
            <a:br>
              <a:rPr lang="en-US" sz="3200" dirty="0"/>
            </a:br>
            <a:endParaRPr lang="en-US" sz="3200" dirty="0"/>
          </a:p>
          <a:p>
            <a:r>
              <a:rPr lang="en-US" sz="3200" dirty="0"/>
              <a:t>Structure the information.</a:t>
            </a:r>
            <a:br>
              <a:rPr lang="en-US" sz="3200" dirty="0"/>
            </a:br>
            <a:endParaRPr lang="en-US" sz="3200" dirty="0"/>
          </a:p>
          <a:p>
            <a:r>
              <a:rPr lang="en-US" sz="3200" dirty="0"/>
              <a:t>Create: </a:t>
            </a:r>
          </a:p>
          <a:p>
            <a:pPr lvl="1">
              <a:spcAft>
                <a:spcPts val="600"/>
              </a:spcAft>
            </a:pPr>
            <a:r>
              <a:rPr lang="en-US" dirty="0"/>
              <a:t>Fiddler traces</a:t>
            </a:r>
          </a:p>
          <a:p>
            <a:pPr lvl="1">
              <a:spcAft>
                <a:spcPts val="600"/>
              </a:spcAft>
            </a:pPr>
            <a:r>
              <a:rPr lang="en-US" dirty="0"/>
              <a:t>Visual and tabled reports of mid- and long-term monitoring with:</a:t>
            </a:r>
          </a:p>
          <a:p>
            <a:pPr lvl="2">
              <a:spcAft>
                <a:spcPts val="600"/>
              </a:spcAft>
            </a:pPr>
            <a:r>
              <a:rPr lang="en-US" dirty="0" err="1"/>
              <a:t>CorrelationIDs</a:t>
            </a:r>
            <a:endParaRPr lang="en-US" dirty="0"/>
          </a:p>
          <a:p>
            <a:pPr lvl="2">
              <a:spcAft>
                <a:spcPts val="600"/>
              </a:spcAft>
            </a:pPr>
            <a:r>
              <a:rPr lang="en-US" dirty="0"/>
              <a:t>Timeline</a:t>
            </a:r>
          </a:p>
          <a:p>
            <a:pPr lvl="2">
              <a:spcAft>
                <a:spcPts val="600"/>
              </a:spcAft>
            </a:pPr>
            <a:r>
              <a:rPr lang="en-US" dirty="0"/>
              <a:t>Percentiles</a:t>
            </a:r>
          </a:p>
        </p:txBody>
      </p:sp>
    </p:spTree>
    <p:extLst>
      <p:ext uri="{BB962C8B-B14F-4D97-AF65-F5344CB8AC3E}">
        <p14:creationId xmlns:p14="http://schemas.microsoft.com/office/powerpoint/2010/main" val="232048967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Scoping</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425827"/>
          </a:xfrm>
        </p:spPr>
        <p:txBody>
          <a:bodyPr/>
          <a:lstStyle/>
          <a:p>
            <a:r>
              <a:rPr lang="en-US" sz="3200" dirty="0"/>
              <a:t>The purpose of a scope is to narrow the issue to the smallest chunk:</a:t>
            </a:r>
          </a:p>
          <a:p>
            <a:pPr marL="342900" lvl="1" indent="0">
              <a:spcAft>
                <a:spcPts val="600"/>
              </a:spcAft>
              <a:buNone/>
            </a:pPr>
            <a:r>
              <a:rPr lang="en-US" dirty="0"/>
              <a:t>To avoid cases going forever.</a:t>
            </a:r>
          </a:p>
          <a:p>
            <a:r>
              <a:rPr lang="en-US" sz="3200" dirty="0"/>
              <a:t>Focus on performance of a single page/site:</a:t>
            </a:r>
          </a:p>
          <a:p>
            <a:pPr marL="342900" lvl="1" indent="0">
              <a:spcAft>
                <a:spcPts val="600"/>
              </a:spcAft>
              <a:buNone/>
            </a:pPr>
            <a:r>
              <a:rPr lang="en-US" dirty="0"/>
              <a:t>Cannot set scope for “SharePoint Online is fast”</a:t>
            </a:r>
          </a:p>
          <a:p>
            <a:r>
              <a:rPr lang="en-US" sz="3200" dirty="0"/>
              <a:t>Remember, </a:t>
            </a:r>
          </a:p>
          <a:p>
            <a:pPr lvl="1">
              <a:spcAft>
                <a:spcPts val="600"/>
              </a:spcAft>
            </a:pPr>
            <a:r>
              <a:rPr lang="en-US" dirty="0"/>
              <a:t>there is no performance SLA for SPO</a:t>
            </a:r>
          </a:p>
          <a:p>
            <a:pPr lvl="1">
              <a:spcAft>
                <a:spcPts val="600"/>
              </a:spcAft>
            </a:pPr>
            <a:r>
              <a:rPr lang="en-US" dirty="0"/>
              <a:t>1 case = 1 issue</a:t>
            </a:r>
          </a:p>
          <a:p>
            <a:pPr lvl="2">
              <a:spcAft>
                <a:spcPts val="600"/>
              </a:spcAft>
            </a:pPr>
            <a:r>
              <a:rPr lang="en-US" dirty="0"/>
              <a:t>Support is not consulting, avoid aggregating many issues in one giant support case*</a:t>
            </a:r>
          </a:p>
        </p:txBody>
      </p:sp>
    </p:spTree>
    <p:extLst>
      <p:ext uri="{BB962C8B-B14F-4D97-AF65-F5344CB8AC3E}">
        <p14:creationId xmlns:p14="http://schemas.microsoft.com/office/powerpoint/2010/main" val="1847169674"/>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65DB3F3-B1C0-4A47-B824-7B6D35D60263}"/>
              </a:ext>
            </a:extLst>
          </p:cNvPr>
          <p:cNvSpPr>
            <a:spLocks noGrp="1"/>
          </p:cNvSpPr>
          <p:nvPr>
            <p:ph type="body" sz="quarter" idx="10"/>
          </p:nvPr>
        </p:nvSpPr>
        <p:spPr>
          <a:xfrm>
            <a:off x="274320" y="1211262"/>
            <a:ext cx="11734800" cy="4271939"/>
          </a:xfrm>
        </p:spPr>
        <p:txBody>
          <a:bodyPr/>
          <a:lstStyle/>
          <a:p>
            <a:r>
              <a:rPr lang="en-US" dirty="0"/>
              <a:t>What are the phases of a support case?</a:t>
            </a:r>
          </a:p>
          <a:p>
            <a:pPr lvl="1">
              <a:spcAft>
                <a:spcPts val="600"/>
              </a:spcAft>
            </a:pPr>
            <a:r>
              <a:rPr lang="en-US" dirty="0"/>
              <a:t>Engage. Scope. Troubleshoot. </a:t>
            </a:r>
            <a:r>
              <a:rPr lang="en-US"/>
              <a:t>Deliver.</a:t>
            </a:r>
            <a:br>
              <a:rPr lang="en-US" dirty="0"/>
            </a:br>
            <a:endParaRPr lang="en-US" dirty="0"/>
          </a:p>
          <a:p>
            <a:r>
              <a:rPr lang="en-US" dirty="0"/>
              <a:t>Do you need to collect all data before you open a case?</a:t>
            </a:r>
          </a:p>
          <a:p>
            <a:pPr lvl="1">
              <a:spcAft>
                <a:spcPts val="600"/>
              </a:spcAft>
            </a:pPr>
            <a:r>
              <a:rPr lang="en-US" dirty="0"/>
              <a:t>No. If you have monitoring in place, you can already prepare the data, but you do not need to wait opening a case until everything is ready and prepared.</a:t>
            </a:r>
            <a:br>
              <a:rPr lang="en-US" dirty="0"/>
            </a:br>
            <a:endParaRPr lang="en-US" dirty="0"/>
          </a:p>
          <a:p>
            <a:r>
              <a:rPr lang="en-US" dirty="0"/>
              <a:t>Can the Premier Support be used for consultation?</a:t>
            </a:r>
          </a:p>
          <a:p>
            <a:pPr lvl="1">
              <a:spcAft>
                <a:spcPts val="600"/>
              </a:spcAft>
            </a:pPr>
            <a:r>
              <a:rPr lang="en-US" dirty="0"/>
              <a:t>Yes, but it is not its primary purpose.</a:t>
            </a:r>
          </a:p>
        </p:txBody>
      </p:sp>
    </p:spTree>
    <p:extLst>
      <p:ext uri="{BB962C8B-B14F-4D97-AF65-F5344CB8AC3E}">
        <p14:creationId xmlns:p14="http://schemas.microsoft.com/office/powerpoint/2010/main" val="1147957374"/>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3236595-CAC9-445D-9666-E8C18A3531A2}"/>
              </a:ext>
            </a:extLst>
          </p:cNvPr>
          <p:cNvSpPr>
            <a:spLocks noGrp="1"/>
          </p:cNvSpPr>
          <p:nvPr>
            <p:ph type="body" sz="quarter" idx="10"/>
          </p:nvPr>
        </p:nvSpPr>
        <p:spPr>
          <a:xfrm>
            <a:off x="274320" y="1211262"/>
            <a:ext cx="11734800" cy="4505849"/>
          </a:xfrm>
        </p:spPr>
        <p:txBody>
          <a:bodyPr/>
          <a:lstStyle/>
          <a:p>
            <a:r>
              <a:rPr lang="en-US" dirty="0"/>
              <a:t>Knowing how support works gives you an advantage in preparing for escalation.</a:t>
            </a:r>
          </a:p>
          <a:p>
            <a:r>
              <a:rPr lang="en-US" dirty="0"/>
              <a:t>They will ask for these information anyway.</a:t>
            </a:r>
          </a:p>
          <a:p>
            <a:r>
              <a:rPr lang="en-US" dirty="0"/>
              <a:t>You do not need to have everything ready before you open a case, but be prepared to collect the information if it is not available yet.</a:t>
            </a:r>
          </a:p>
          <a:p>
            <a:r>
              <a:rPr lang="en-US" dirty="0"/>
              <a:t>Proper scoping of the case helps both you and the support personnel keeping the focus.</a:t>
            </a:r>
          </a:p>
        </p:txBody>
      </p:sp>
    </p:spTree>
    <p:extLst>
      <p:ext uri="{BB962C8B-B14F-4D97-AF65-F5344CB8AC3E}">
        <p14:creationId xmlns:p14="http://schemas.microsoft.com/office/powerpoint/2010/main" val="3550844832"/>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Questions?</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27864"/>
          </a:xfrm>
        </p:spPr>
        <p:txBody>
          <a:bodyPr/>
          <a:lstStyle/>
          <a:p>
            <a:endParaRPr lang="en-US" sz="3200" dirty="0"/>
          </a:p>
        </p:txBody>
      </p:sp>
      <p:pic>
        <p:nvPicPr>
          <p:cNvPr id="4" name="Picture 3" descr="A close up of a logo&#10;&#10;Description automatically generated">
            <a:extLst>
              <a:ext uri="{FF2B5EF4-FFF2-40B4-BE49-F238E27FC236}">
                <a16:creationId xmlns:a16="http://schemas.microsoft.com/office/drawing/2014/main" id="{0731460B-E32D-4301-9E25-1504EB9F913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170237" y="449262"/>
            <a:ext cx="6096000" cy="6096000"/>
          </a:xfrm>
          <a:prstGeom prst="rect">
            <a:avLst/>
          </a:prstGeom>
        </p:spPr>
      </p:pic>
    </p:spTree>
    <p:extLst>
      <p:ext uri="{BB962C8B-B14F-4D97-AF65-F5344CB8AC3E}">
        <p14:creationId xmlns:p14="http://schemas.microsoft.com/office/powerpoint/2010/main" val="2669504525"/>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299471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C7B2818-D4B6-49AF-BC6D-48A87C308A7A}"/>
              </a:ext>
            </a:extLst>
          </p:cNvPr>
          <p:cNvSpPr>
            <a:spLocks noGrp="1"/>
          </p:cNvSpPr>
          <p:nvPr>
            <p:ph type="body" sz="quarter" idx="10"/>
          </p:nvPr>
        </p:nvSpPr>
        <p:spPr>
          <a:xfrm>
            <a:off x="274638" y="1211255"/>
            <a:ext cx="11887200" cy="683264"/>
          </a:xfrm>
        </p:spPr>
        <p:txBody>
          <a:bodyPr/>
          <a:lstStyle/>
          <a:p>
            <a:r>
              <a:rPr lang="en-US" dirty="0"/>
              <a:t>Escalation to Microsoft</a:t>
            </a:r>
          </a:p>
        </p:txBody>
      </p:sp>
    </p:spTree>
    <p:extLst>
      <p:ext uri="{BB962C8B-B14F-4D97-AF65-F5344CB8AC3E}">
        <p14:creationId xmlns:p14="http://schemas.microsoft.com/office/powerpoint/2010/main" val="235572857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dirty="0"/>
              <a:t>Lesson 1: Escalation to Microsoft</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1887200" cy="2511457"/>
          </a:xfrm>
        </p:spPr>
        <p:txBody>
          <a:bodyPr/>
          <a:lstStyle/>
          <a:p>
            <a:r>
              <a:rPr lang="en-US" dirty="0"/>
              <a:t>How support works?</a:t>
            </a:r>
          </a:p>
          <a:p>
            <a:r>
              <a:rPr lang="en-US" dirty="0"/>
              <a:t>What data needs to be collected for Microsoft?</a:t>
            </a:r>
          </a:p>
          <a:p>
            <a:r>
              <a:rPr lang="en-US" dirty="0"/>
              <a:t>How to prepare the content for escalation?</a:t>
            </a:r>
          </a:p>
          <a:p>
            <a:r>
              <a:rPr lang="en-US" dirty="0"/>
              <a:t>How to set the scope of a case?</a:t>
            </a:r>
          </a:p>
        </p:txBody>
      </p:sp>
    </p:spTree>
    <p:extLst>
      <p:ext uri="{BB962C8B-B14F-4D97-AF65-F5344CB8AC3E}">
        <p14:creationId xmlns:p14="http://schemas.microsoft.com/office/powerpoint/2010/main" val="415276570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What would you do in these scenarios? (recap)</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3237809"/>
          </a:xfrm>
        </p:spPr>
        <p:txBody>
          <a:bodyPr/>
          <a:lstStyle/>
          <a:p>
            <a:r>
              <a:rPr lang="en-US" sz="3200" dirty="0"/>
              <a:t>User is complaining that it is taking way too long to upload a document.</a:t>
            </a:r>
          </a:p>
          <a:p>
            <a:r>
              <a:rPr lang="en-US" sz="3200" dirty="0"/>
              <a:t>A page is taking 50 seconds to load.</a:t>
            </a:r>
          </a:p>
          <a:p>
            <a:r>
              <a:rPr lang="en-US" sz="3200" dirty="0"/>
              <a:t>Users are complaining that ALL of SharePoint is slow.</a:t>
            </a:r>
          </a:p>
          <a:p>
            <a:r>
              <a:rPr lang="en-US" sz="3200" dirty="0"/>
              <a:t>A list/library is taking 50 seconds to load.</a:t>
            </a:r>
          </a:p>
          <a:p>
            <a:r>
              <a:rPr lang="en-US" sz="3200" dirty="0"/>
              <a:t>Users are complaining that SharePoint is slow in a certain location.</a:t>
            </a:r>
          </a:p>
        </p:txBody>
      </p:sp>
    </p:spTree>
    <p:extLst>
      <p:ext uri="{BB962C8B-B14F-4D97-AF65-F5344CB8AC3E}">
        <p14:creationId xmlns:p14="http://schemas.microsoft.com/office/powerpoint/2010/main" val="137503511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How the support works?</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807470"/>
          </a:xfrm>
        </p:spPr>
        <p:txBody>
          <a:bodyPr/>
          <a:lstStyle/>
          <a:p>
            <a:r>
              <a:rPr lang="en-US" sz="3200" dirty="0"/>
              <a:t>Engage:</a:t>
            </a:r>
          </a:p>
          <a:p>
            <a:pPr lvl="1">
              <a:spcAft>
                <a:spcPts val="600"/>
              </a:spcAft>
            </a:pPr>
            <a:r>
              <a:rPr lang="en-US" dirty="0"/>
              <a:t>Case created (for example: O365 admin or premier portal).</a:t>
            </a:r>
          </a:p>
          <a:p>
            <a:pPr lvl="1">
              <a:spcAft>
                <a:spcPts val="600"/>
              </a:spcAft>
            </a:pPr>
            <a:r>
              <a:rPr lang="en-US" dirty="0"/>
              <a:t>Customer verbatim, classification.</a:t>
            </a:r>
          </a:p>
          <a:p>
            <a:pPr lvl="1">
              <a:spcAft>
                <a:spcPts val="600"/>
              </a:spcAft>
            </a:pPr>
            <a:r>
              <a:rPr lang="en-US" dirty="0"/>
              <a:t>Case is routed, then assigned to an engineer.</a:t>
            </a:r>
            <a:br>
              <a:rPr lang="en-US" dirty="0"/>
            </a:br>
            <a:endParaRPr lang="en-US" dirty="0"/>
          </a:p>
          <a:p>
            <a:r>
              <a:rPr lang="en-US" sz="3200" dirty="0"/>
              <a:t>Scope:</a:t>
            </a:r>
          </a:p>
          <a:p>
            <a:pPr lvl="1">
              <a:spcAft>
                <a:spcPts val="600"/>
              </a:spcAft>
            </a:pPr>
            <a:r>
              <a:rPr lang="en-US" dirty="0"/>
              <a:t>Assigned engineer contacts customer.</a:t>
            </a:r>
          </a:p>
          <a:p>
            <a:pPr lvl="1">
              <a:spcAft>
                <a:spcPts val="600"/>
              </a:spcAft>
            </a:pPr>
            <a:r>
              <a:rPr lang="en-US" dirty="0"/>
              <a:t>Scoping to verify if customer verbatim is not ambiguous.</a:t>
            </a:r>
          </a:p>
          <a:p>
            <a:pPr lvl="1">
              <a:spcAft>
                <a:spcPts val="600"/>
              </a:spcAft>
            </a:pPr>
            <a:r>
              <a:rPr lang="en-US" dirty="0"/>
              <a:t>Confirm severity.</a:t>
            </a:r>
          </a:p>
          <a:p>
            <a:pPr lvl="1">
              <a:spcAft>
                <a:spcPts val="600"/>
              </a:spcAft>
            </a:pPr>
            <a:r>
              <a:rPr lang="en-US" dirty="0"/>
              <a:t>Transfer to other teams if necessary.</a:t>
            </a:r>
          </a:p>
        </p:txBody>
      </p:sp>
    </p:spTree>
    <p:extLst>
      <p:ext uri="{BB962C8B-B14F-4D97-AF65-F5344CB8AC3E}">
        <p14:creationId xmlns:p14="http://schemas.microsoft.com/office/powerpoint/2010/main" val="255557383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How the support works? (cont.)</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807470"/>
          </a:xfrm>
        </p:spPr>
        <p:txBody>
          <a:bodyPr/>
          <a:lstStyle/>
          <a:p>
            <a:r>
              <a:rPr lang="en-US" sz="3200" dirty="0"/>
              <a:t>Troubleshoot:</a:t>
            </a:r>
          </a:p>
          <a:p>
            <a:pPr lvl="1">
              <a:spcAft>
                <a:spcPts val="600"/>
              </a:spcAft>
            </a:pPr>
            <a:r>
              <a:rPr lang="en-US" dirty="0"/>
              <a:t>Additional data collection, analysis.</a:t>
            </a:r>
          </a:p>
          <a:p>
            <a:pPr lvl="1">
              <a:spcAft>
                <a:spcPts val="600"/>
              </a:spcAft>
            </a:pPr>
            <a:r>
              <a:rPr lang="en-US" dirty="0"/>
              <a:t>Collaboration.</a:t>
            </a:r>
          </a:p>
          <a:p>
            <a:pPr lvl="1">
              <a:spcAft>
                <a:spcPts val="600"/>
              </a:spcAft>
            </a:pPr>
            <a:r>
              <a:rPr lang="en-US" dirty="0"/>
              <a:t>Escalation.</a:t>
            </a:r>
          </a:p>
          <a:p>
            <a:pPr lvl="1">
              <a:spcAft>
                <a:spcPts val="600"/>
              </a:spcAft>
            </a:pPr>
            <a:r>
              <a:rPr lang="en-US" dirty="0"/>
              <a:t>Engineers work on many cases, yours is one of them.</a:t>
            </a:r>
            <a:br>
              <a:rPr lang="en-US" dirty="0"/>
            </a:br>
            <a:endParaRPr lang="en-US" dirty="0"/>
          </a:p>
          <a:p>
            <a:r>
              <a:rPr lang="en-US" sz="3200" dirty="0"/>
              <a:t>Deliver:</a:t>
            </a:r>
          </a:p>
          <a:p>
            <a:pPr lvl="1">
              <a:spcAft>
                <a:spcPts val="600"/>
              </a:spcAft>
            </a:pPr>
            <a:r>
              <a:rPr lang="en-US" dirty="0"/>
              <a:t>Provide solution</a:t>
            </a:r>
          </a:p>
          <a:p>
            <a:pPr lvl="1">
              <a:spcAft>
                <a:spcPts val="600"/>
              </a:spcAft>
            </a:pPr>
            <a:r>
              <a:rPr lang="en-US" dirty="0"/>
              <a:t>Case summary</a:t>
            </a:r>
          </a:p>
          <a:p>
            <a:pPr lvl="1">
              <a:spcAft>
                <a:spcPts val="600"/>
              </a:spcAft>
            </a:pPr>
            <a:r>
              <a:rPr lang="en-US" dirty="0"/>
              <a:t>Closure</a:t>
            </a:r>
          </a:p>
        </p:txBody>
      </p:sp>
    </p:spTree>
    <p:extLst>
      <p:ext uri="{BB962C8B-B14F-4D97-AF65-F5344CB8AC3E}">
        <p14:creationId xmlns:p14="http://schemas.microsoft.com/office/powerpoint/2010/main" val="423311709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sz="4400" dirty="0"/>
              <a:t>Imprecise customer verbatim (real-life examples)</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5010602"/>
          </a:xfrm>
        </p:spPr>
        <p:txBody>
          <a:bodyPr/>
          <a:lstStyle/>
          <a:p>
            <a:r>
              <a:rPr lang="en-US" sz="3200" dirty="0"/>
              <a:t>“SharePoint Online is facing very slow performance from internet &amp; from mobile network world-wide such as Germany &amp; India.”</a:t>
            </a:r>
            <a:br>
              <a:rPr lang="en-US" sz="3200" dirty="0"/>
            </a:br>
            <a:endParaRPr lang="en-US" sz="3200" dirty="0"/>
          </a:p>
          <a:p>
            <a:r>
              <a:rPr lang="en-US" sz="3200" dirty="0"/>
              <a:t>“portal is not working fine”</a:t>
            </a:r>
          </a:p>
          <a:p>
            <a:endParaRPr lang="en-US" sz="3200" dirty="0"/>
          </a:p>
          <a:p>
            <a:r>
              <a:rPr lang="en-US" sz="3200" dirty="0"/>
              <a:t>“We are experiencing slowness on the main </a:t>
            </a:r>
            <a:r>
              <a:rPr lang="en-US" sz="3200" dirty="0" err="1"/>
              <a:t>sharepoint</a:t>
            </a:r>
            <a:r>
              <a:rPr lang="en-US" sz="3200" dirty="0"/>
              <a:t> online website and connected sites. We have not found any information of performance issues on Azure history/Office 365 admin portal. Users are federated and ADFS is not showing any issues.”</a:t>
            </a:r>
          </a:p>
          <a:p>
            <a:pPr marL="0" indent="0">
              <a:buNone/>
            </a:pPr>
            <a:endParaRPr lang="en-US" sz="3200" dirty="0"/>
          </a:p>
        </p:txBody>
      </p:sp>
    </p:spTree>
    <p:extLst>
      <p:ext uri="{BB962C8B-B14F-4D97-AF65-F5344CB8AC3E}">
        <p14:creationId xmlns:p14="http://schemas.microsoft.com/office/powerpoint/2010/main" val="1666627860"/>
      </p:ext>
    </p:extLst>
  </p:cSld>
  <p:clrMapOvr>
    <a:masterClrMapping/>
  </p:clrMapOvr>
  <p:transition>
    <p:fade/>
  </p:transition>
</p:sld>
</file>

<file path=ppt/theme/theme1.xml><?xml version="1.0" encoding="utf-8"?>
<a:theme xmlns:a="http://schemas.openxmlformats.org/drawingml/2006/main" name="Slide Order Exampl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odule template" id="{0F41D343-72B8-4F27-8EC4-8A2E56273551}" vid="{67D1FF83-C394-4E82-AEDF-1865860FD18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83F9D5428100E458EE3E49AEB1890D3" ma:contentTypeVersion="10" ma:contentTypeDescription="Create a new document." ma:contentTypeScope="" ma:versionID="d1fc14dfa44414840a2be51c2b22cc34">
  <xsd:schema xmlns:xsd="http://www.w3.org/2001/XMLSchema" xmlns:xs="http://www.w3.org/2001/XMLSchema" xmlns:p="http://schemas.microsoft.com/office/2006/metadata/properties" xmlns:ns2="4454d237-2f1a-4a44-9593-c0a147297c82" xmlns:ns3="d9f541ca-7415-4df0-a6fe-7619333d4eec" targetNamespace="http://schemas.microsoft.com/office/2006/metadata/properties" ma:root="true" ma:fieldsID="209a78c2b81a7e6b7ad6abb6e07e5f76" ns2:_="" ns3:_="">
    <xsd:import namespace="4454d237-2f1a-4a44-9593-c0a147297c82"/>
    <xsd:import namespace="d9f541ca-7415-4df0-a6fe-7619333d4eec"/>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454d237-2f1a-4a44-9593-c0a147297c8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9f541ca-7415-4df0-a6fe-7619333d4eec"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4454d237-2f1a-4a44-9593-c0a147297c82"/>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d9f541ca-7415-4df0-a6fe-7619333d4eec"/>
    <ds:schemaRef ds:uri="http://www.w3.org/XML/1998/namespace"/>
    <ds:schemaRef ds:uri="http://purl.org/dc/dcmitype/"/>
  </ds:schemaRefs>
</ds:datastoreItem>
</file>

<file path=customXml/itemProps3.xml><?xml version="1.0" encoding="utf-8"?>
<ds:datastoreItem xmlns:ds="http://schemas.openxmlformats.org/officeDocument/2006/customXml" ds:itemID="{EE4D768A-D691-4E6D-8529-A4CBA7815EF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454d237-2f1a-4a44-9593-c0a147297c82"/>
    <ds:schemaRef ds:uri="d9f541ca-7415-4df0-a6fe-7619333d4ee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WPLUS_Module template</Template>
  <TotalTime>16</TotalTime>
  <Words>965</Words>
  <Application>Microsoft Office PowerPoint</Application>
  <PresentationFormat>Custom</PresentationFormat>
  <Paragraphs>113</Paragraphs>
  <Slides>19</Slides>
  <Notes>5</Notes>
  <HiddenSlides>2</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 Light</vt:lpstr>
      <vt:lpstr>Consolas</vt:lpstr>
      <vt:lpstr>Segoe UI</vt:lpstr>
      <vt:lpstr>Segoe UI Light</vt:lpstr>
      <vt:lpstr>Slide Order Example</vt:lpstr>
      <vt:lpstr>Escalation to Microsoft</vt:lpstr>
      <vt:lpstr>PowerPoint Presentation</vt:lpstr>
      <vt:lpstr>PowerPoint Presentation</vt:lpstr>
      <vt:lpstr>PowerPoint Presentation</vt:lpstr>
      <vt:lpstr>Lesson 1: Escalation to Microsoft</vt:lpstr>
      <vt:lpstr>What would you do in these scenarios? (recap)</vt:lpstr>
      <vt:lpstr>How the support works?</vt:lpstr>
      <vt:lpstr>How the support works? (cont.)</vt:lpstr>
      <vt:lpstr>Imprecise customer verbatim (real-life examples)</vt:lpstr>
      <vt:lpstr>Escalate to Microsoft when all of these apply…</vt:lpstr>
      <vt:lpstr>What data is required? (at a minimum)</vt:lpstr>
      <vt:lpstr>What data is good to have?</vt:lpstr>
      <vt:lpstr>What data is good to have? (cont.)</vt:lpstr>
      <vt:lpstr>How to prepare the content for escalation?</vt:lpstr>
      <vt:lpstr>Scoping</vt:lpstr>
      <vt:lpstr>PowerPoint Presentation</vt:lpstr>
      <vt:lpstr>PowerPoint Presentation</vt:lpstr>
      <vt:lpstr>Questions?</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&lt;&lt;Module Title&gt;&gt;</dc:title>
  <dc:subject>&lt;Speech title here&gt;</dc:subject>
  <dc:creator>Zsolt Illes</dc:creator>
  <cp:keywords>MSVID, Brand Guidelines, Branding, Visual Identity, grid</cp:keywords>
  <dc:description>Template: Maryfj_x000d_
Formatting: _x000d_
Audience Type:</dc:description>
  <cp:lastModifiedBy>Zsolt Illes</cp:lastModifiedBy>
  <cp:revision>17</cp:revision>
  <dcterms:created xsi:type="dcterms:W3CDTF">2019-12-16T05:33:16Z</dcterms:created>
  <dcterms:modified xsi:type="dcterms:W3CDTF">2019-12-17T07:56:29Z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0x010100D83F9D5428100E458EE3E49AEB1890D3</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2754a9ec-6a22-4e27-a734-760aaf672757</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Ref">
    <vt:lpwstr>https://api.informationprotection.azure.com/api/72f988bf-86f1-41af-91ab-2d7cd011db47</vt:lpwstr>
  </property>
  <property fmtid="{D5CDD505-2E9C-101B-9397-08002B2CF9AE}" pid="15" name="MSIP_Label_f42aa342-8706-4288-bd11-ebb85995028c_SetDate">
    <vt:lpwstr>2017-10-04T13:15:56.0607831-07:00</vt:lpwstr>
  </property>
  <property fmtid="{D5CDD505-2E9C-101B-9397-08002B2CF9AE}" pid="16" name="MSIP_Label_f42aa342-8706-4288-bd11-ebb85995028c_Name">
    <vt:lpwstr>General</vt:lpwstr>
  </property>
  <property fmtid="{D5CDD505-2E9C-101B-9397-08002B2CF9AE}" pid="17" name="MSIP_Label_f42aa342-8706-4288-bd11-ebb85995028c_Extended_MSFT_Method">
    <vt:lpwstr>Automatic</vt:lpwstr>
  </property>
  <property fmtid="{D5CDD505-2E9C-101B-9397-08002B2CF9AE}" pid="18" name="Sensitivity">
    <vt:lpwstr>General</vt:lpwstr>
  </property>
</Properties>
</file>

<file path=docProps/thumbnail.jpeg>
</file>